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4630400" cy="8229600"/>
  <p:notesSz cx="8229600" cy="14630400"/>
  <p:embeddedFontLst>
    <p:embeddedFont>
      <p:font typeface="Corben" panose="020B0604020202020204" charset="0"/>
      <p:regular r:id="rId30"/>
    </p:embeddedFont>
    <p:embeddedFont>
      <p:font typeface="Nobile"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69"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646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8305" y="401722"/>
            <a:ext cx="7647861" cy="3331488"/>
          </a:xfrm>
          <a:prstGeom prst="rect">
            <a:avLst/>
          </a:prstGeom>
          <a:noFill/>
          <a:ln/>
        </p:spPr>
        <p:txBody>
          <a:bodyPr wrap="square" lIns="0" tIns="0" rIns="0" bIns="0" rtlCol="0" anchor="t"/>
          <a:lstStyle/>
          <a:p>
            <a:pPr marL="0" indent="0" algn="l">
              <a:lnSpc>
                <a:spcPts val="8700"/>
              </a:lnSpc>
              <a:buNone/>
            </a:pPr>
            <a:r>
              <a:rPr lang="en-US" sz="6950" dirty="0">
                <a:solidFill>
                  <a:srgbClr val="1B1B27"/>
                </a:solidFill>
                <a:latin typeface="Corben" pitchFamily="34" charset="0"/>
                <a:ea typeface="Corben" pitchFamily="34" charset="-122"/>
                <a:cs typeface="Corben" pitchFamily="34" charset="-120"/>
              </a:rPr>
              <a:t>Towards Smarter Customer Retention</a:t>
            </a:r>
            <a:endParaRPr lang="en-US" sz="6950" dirty="0"/>
          </a:p>
        </p:txBody>
      </p:sp>
      <p:sp>
        <p:nvSpPr>
          <p:cNvPr id="4" name="Text 1"/>
          <p:cNvSpPr/>
          <p:nvPr/>
        </p:nvSpPr>
        <p:spPr>
          <a:xfrm>
            <a:off x="748070" y="3667303"/>
            <a:ext cx="7647861" cy="1110377"/>
          </a:xfrm>
          <a:prstGeom prst="rect">
            <a:avLst/>
          </a:prstGeom>
          <a:noFill/>
          <a:ln/>
        </p:spPr>
        <p:txBody>
          <a:bodyPr wrap="square" lIns="0" tIns="0" rIns="0" bIns="0" rtlCol="0" anchor="t"/>
          <a:lstStyle/>
          <a:p>
            <a:pPr marL="0" indent="0" algn="l">
              <a:lnSpc>
                <a:spcPts val="4350"/>
              </a:lnSpc>
              <a:buNone/>
            </a:pPr>
            <a:r>
              <a:rPr lang="en-US" sz="3450" dirty="0">
                <a:solidFill>
                  <a:srgbClr val="1B1B27"/>
                </a:solidFill>
                <a:latin typeface="Corben" pitchFamily="34" charset="0"/>
                <a:ea typeface="Corben" pitchFamily="34" charset="-122"/>
                <a:cs typeface="Corben" pitchFamily="34" charset="-120"/>
              </a:rPr>
              <a:t>A Machine Learning Approach to ISP Churn Prediction in Kenya</a:t>
            </a:r>
            <a:endParaRPr lang="en-US" sz="3450" dirty="0"/>
          </a:p>
        </p:txBody>
      </p:sp>
      <p:sp>
        <p:nvSpPr>
          <p:cNvPr id="6" name="Text 3"/>
          <p:cNvSpPr/>
          <p:nvPr/>
        </p:nvSpPr>
        <p:spPr>
          <a:xfrm>
            <a:off x="4572000" y="4795610"/>
            <a:ext cx="2604729" cy="2779058"/>
          </a:xfrm>
          <a:prstGeom prst="rect">
            <a:avLst/>
          </a:prstGeom>
          <a:noFill/>
          <a:ln/>
        </p:spPr>
        <p:txBody>
          <a:bodyPr wrap="square" lIns="0" tIns="0" rIns="0" bIns="0" rtlCol="0" anchor="t"/>
          <a:lstStyle/>
          <a:p>
            <a:pPr marL="0" indent="0" algn="l">
              <a:lnSpc>
                <a:spcPts val="2200"/>
              </a:lnSpc>
              <a:buNone/>
            </a:pPr>
            <a:endParaRPr lang="en-US" sz="2000" b="1" dirty="0">
              <a:solidFill>
                <a:srgbClr val="404155"/>
              </a:solidFill>
              <a:effectLst>
                <a:outerShdw blurRad="38100" dist="38100" dir="2700000" algn="tl">
                  <a:srgbClr val="000000">
                    <a:alpha val="43137"/>
                  </a:srgbClr>
                </a:outerShdw>
              </a:effectLst>
              <a:latin typeface="+mj-lt"/>
              <a:ea typeface="Nobile" pitchFamily="34" charset="-122"/>
              <a:cs typeface="Nobile" pitchFamily="34" charset="-120"/>
            </a:endParaRP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Mary Asunta </a:t>
            </a: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Brian Mburu </a:t>
            </a: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Susan Maina</a:t>
            </a: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Jerome Juma </a:t>
            </a: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Kabira Timothy</a:t>
            </a:r>
            <a:endParaRPr lang="en-US" sz="2400" dirty="0">
              <a:latin typeface="Aptos Display" panose="020B0004020202020204" pitchFamily="34" charset="0"/>
            </a:endParaRPr>
          </a:p>
        </p:txBody>
      </p:sp>
      <p:sp>
        <p:nvSpPr>
          <p:cNvPr id="7" name="TextBox 6">
            <a:extLst>
              <a:ext uri="{FF2B5EF4-FFF2-40B4-BE49-F238E27FC236}">
                <a16:creationId xmlns:a16="http://schemas.microsoft.com/office/drawing/2014/main" id="{55B13497-0304-A7BE-2A8B-D22CAE8E75DA}"/>
              </a:ext>
            </a:extLst>
          </p:cNvPr>
          <p:cNvSpPr txBox="1"/>
          <p:nvPr/>
        </p:nvSpPr>
        <p:spPr>
          <a:xfrm>
            <a:off x="2934447" y="5014258"/>
            <a:ext cx="1637553" cy="646331"/>
          </a:xfrm>
          <a:prstGeom prst="rect">
            <a:avLst/>
          </a:prstGeom>
          <a:noFill/>
        </p:spPr>
        <p:txBody>
          <a:bodyPr wrap="square" rtlCol="0">
            <a:spAutoFit/>
          </a:bodyPr>
          <a:lstStyle/>
          <a:p>
            <a:r>
              <a:rPr lang="en-US" b="1" dirty="0">
                <a:solidFill>
                  <a:srgbClr val="404155"/>
                </a:solidFill>
                <a:effectLst>
                  <a:outerShdw blurRad="38100" dist="38100" dir="2700000" algn="tl">
                    <a:srgbClr val="000000">
                      <a:alpha val="43137"/>
                    </a:srgbClr>
                  </a:outerShdw>
                </a:effectLst>
                <a:ea typeface="Nobile" pitchFamily="34" charset="-122"/>
                <a:cs typeface="Nobile" pitchFamily="34" charset="-120"/>
              </a:rPr>
              <a:t>Presented by: </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1787962"/>
            <a:ext cx="3891764" cy="3720941"/>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(Transaction Value vs Region Category)</a:t>
            </a:r>
            <a:endParaRPr lang="en-US" sz="3900" dirty="0"/>
          </a:p>
        </p:txBody>
      </p:sp>
      <p:sp>
        <p:nvSpPr>
          <p:cNvPr id="4" name="Text 1"/>
          <p:cNvSpPr/>
          <p:nvPr/>
        </p:nvSpPr>
        <p:spPr>
          <a:xfrm>
            <a:off x="710119" y="6685100"/>
            <a:ext cx="13042821" cy="1024547"/>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latin typeface="Nobile" pitchFamily="34" charset="0"/>
                <a:ea typeface="Nobile" pitchFamily="34" charset="-122"/>
                <a:cs typeface="Nobile" pitchFamily="34" charset="-120"/>
              </a:rPr>
              <a:t>Exploring the relationship between customer location and their transaction value reveals important patterns about customer segments across different regional categories.</a:t>
            </a:r>
            <a:endParaRPr lang="en-US" sz="2000" dirty="0"/>
          </a:p>
        </p:txBody>
      </p:sp>
      <p:pic>
        <p:nvPicPr>
          <p:cNvPr id="5" name="Content Placeholder 4">
            <a:extLst>
              <a:ext uri="{FF2B5EF4-FFF2-40B4-BE49-F238E27FC236}">
                <a16:creationId xmlns:a16="http://schemas.microsoft.com/office/drawing/2014/main" id="{E0C2A50A-3EB6-B07D-9468-350C67DDFB54}"/>
              </a:ext>
            </a:extLst>
          </p:cNvPr>
          <p:cNvPicPr>
            <a:picLocks noChangeAspect="1"/>
          </p:cNvPicPr>
          <p:nvPr/>
        </p:nvPicPr>
        <p:blipFill>
          <a:blip r:embed="rId3"/>
          <a:stretch>
            <a:fillRect/>
          </a:stretch>
        </p:blipFill>
        <p:spPr>
          <a:xfrm>
            <a:off x="5026212" y="923178"/>
            <a:ext cx="8952753" cy="52983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84653"/>
          </a:xfrm>
          <a:prstGeom prst="rect">
            <a:avLst/>
          </a:prstGeom>
        </p:spPr>
      </p:pic>
      <p:sp>
        <p:nvSpPr>
          <p:cNvPr id="3" name="Text 0"/>
          <p:cNvSpPr/>
          <p:nvPr/>
        </p:nvSpPr>
        <p:spPr>
          <a:xfrm>
            <a:off x="518873" y="2083833"/>
            <a:ext cx="12851606"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Corben" pitchFamily="34" charset="0"/>
                <a:ea typeface="Corben" pitchFamily="34" charset="-122"/>
                <a:cs typeface="Corben" pitchFamily="34" charset="-120"/>
              </a:rPr>
              <a:t>Data Understanding (Transaction Value vs Region Category)… cont…</a:t>
            </a:r>
            <a:endParaRPr lang="en-US" sz="3100" dirty="0"/>
          </a:p>
        </p:txBody>
      </p:sp>
      <p:sp>
        <p:nvSpPr>
          <p:cNvPr id="4" name="Shape 1"/>
          <p:cNvSpPr/>
          <p:nvPr/>
        </p:nvSpPr>
        <p:spPr>
          <a:xfrm>
            <a:off x="555664" y="2845393"/>
            <a:ext cx="4003477" cy="158710"/>
          </a:xfrm>
          <a:prstGeom prst="roundRect">
            <a:avLst>
              <a:gd name="adj" fmla="val 42018"/>
            </a:avLst>
          </a:prstGeom>
          <a:solidFill>
            <a:srgbClr val="D2D9F9"/>
          </a:solidFill>
          <a:ln w="7620">
            <a:solidFill>
              <a:srgbClr val="B8BFDF"/>
            </a:solidFill>
            <a:prstDash val="solid"/>
          </a:ln>
        </p:spPr>
      </p:sp>
      <p:sp>
        <p:nvSpPr>
          <p:cNvPr id="5" name="Shape 2"/>
          <p:cNvSpPr/>
          <p:nvPr/>
        </p:nvSpPr>
        <p:spPr>
          <a:xfrm>
            <a:off x="79414" y="2643016"/>
            <a:ext cx="476250" cy="476250"/>
          </a:xfrm>
          <a:prstGeom prst="roundRect">
            <a:avLst>
              <a:gd name="adj" fmla="val 96000"/>
            </a:avLst>
          </a:prstGeom>
          <a:solidFill>
            <a:srgbClr val="D2D9F9"/>
          </a:solidFill>
          <a:ln w="7620">
            <a:solidFill>
              <a:srgbClr val="B8BFDF"/>
            </a:solidFill>
            <a:prstDash val="solid"/>
          </a:ln>
        </p:spPr>
      </p:sp>
      <p:pic>
        <p:nvPicPr>
          <p:cNvPr id="6" name="Image 1" descr="preencoded.png"/>
          <p:cNvPicPr>
            <a:picLocks noChangeAspect="1"/>
          </p:cNvPicPr>
          <p:nvPr/>
        </p:nvPicPr>
        <p:blipFill>
          <a:blip r:embed="rId4"/>
          <a:stretch>
            <a:fillRect/>
          </a:stretch>
        </p:blipFill>
        <p:spPr>
          <a:xfrm>
            <a:off x="198476" y="2786076"/>
            <a:ext cx="238125" cy="297656"/>
          </a:xfrm>
          <a:prstGeom prst="rect">
            <a:avLst/>
          </a:prstGeom>
        </p:spPr>
      </p:pic>
      <p:sp>
        <p:nvSpPr>
          <p:cNvPr id="7" name="Text 3"/>
          <p:cNvSpPr/>
          <p:nvPr/>
        </p:nvSpPr>
        <p:spPr>
          <a:xfrm>
            <a:off x="674727" y="3095751"/>
            <a:ext cx="2932205" cy="297656"/>
          </a:xfrm>
          <a:prstGeom prst="rect">
            <a:avLst/>
          </a:prstGeom>
          <a:noFill/>
          <a:ln/>
        </p:spPr>
        <p:txBody>
          <a:bodyPr wrap="none" lIns="0" tIns="0" rIns="0" bIns="0" rtlCol="0" anchor="t"/>
          <a:lstStyle/>
          <a:p>
            <a:pPr marL="0" indent="0" algn="l">
              <a:lnSpc>
                <a:spcPts val="1950"/>
              </a:lnSpc>
              <a:buNone/>
            </a:pPr>
            <a:r>
              <a:rPr lang="en-US" sz="2000" dirty="0">
                <a:solidFill>
                  <a:srgbClr val="404155"/>
                </a:solidFill>
                <a:latin typeface="Corben" pitchFamily="34" charset="0"/>
                <a:ea typeface="Corben" pitchFamily="34" charset="-122"/>
                <a:cs typeface="Corben" pitchFamily="34" charset="-120"/>
              </a:rPr>
              <a:t>Village Customers Lead</a:t>
            </a:r>
            <a:endParaRPr lang="en-US" sz="2000" dirty="0"/>
          </a:p>
        </p:txBody>
      </p:sp>
      <p:sp>
        <p:nvSpPr>
          <p:cNvPr id="8" name="Text 4"/>
          <p:cNvSpPr/>
          <p:nvPr/>
        </p:nvSpPr>
        <p:spPr>
          <a:xfrm>
            <a:off x="436601" y="3433468"/>
            <a:ext cx="3924300" cy="1956631"/>
          </a:xfrm>
          <a:prstGeom prst="rect">
            <a:avLst/>
          </a:prstGeom>
          <a:ln/>
        </p:spPr>
        <p:style>
          <a:lnRef idx="1">
            <a:schemeClr val="accent3"/>
          </a:lnRef>
          <a:fillRef idx="2">
            <a:schemeClr val="accent3"/>
          </a:fillRef>
          <a:effectRef idx="1">
            <a:schemeClr val="accent3"/>
          </a:effectRef>
          <a:fontRef idx="minor">
            <a:schemeClr val="dk1"/>
          </a:fontRef>
        </p:style>
        <p:txBody>
          <a:bodyPr wrap="square" lIns="0" tIns="0" rIns="0" bIns="0" rtlCol="0" anchor="t"/>
          <a:lstStyle/>
          <a:p>
            <a:pPr marL="0" indent="0" algn="l">
              <a:buNone/>
            </a:pPr>
            <a:r>
              <a:rPr lang="en-US" sz="2000" dirty="0">
                <a:solidFill>
                  <a:srgbClr val="404155"/>
                </a:solidFill>
                <a:ea typeface="Nobile" pitchFamily="34" charset="-122"/>
                <a:cs typeface="Nobile" pitchFamily="34" charset="-120"/>
              </a:rPr>
              <a:t>Customers from the village demographic record the </a:t>
            </a:r>
            <a:r>
              <a:rPr lang="en-US" sz="2000" b="1" dirty="0">
                <a:solidFill>
                  <a:srgbClr val="404155"/>
                </a:solidFill>
                <a:ea typeface="Nobile" pitchFamily="34" charset="-122"/>
                <a:cs typeface="Nobile" pitchFamily="34" charset="-120"/>
              </a:rPr>
              <a:t>highest average transaction value</a:t>
            </a:r>
            <a:r>
              <a:rPr lang="en-US" sz="2000" dirty="0">
                <a:solidFill>
                  <a:srgbClr val="404155"/>
                </a:solidFill>
                <a:ea typeface="Nobile" pitchFamily="34" charset="-122"/>
                <a:cs typeface="Nobile" pitchFamily="34" charset="-120"/>
              </a:rPr>
              <a:t>, suggesting this segment represents high-value users.</a:t>
            </a:r>
            <a:endParaRPr lang="en-US" sz="2000" dirty="0"/>
          </a:p>
        </p:txBody>
      </p:sp>
      <p:sp>
        <p:nvSpPr>
          <p:cNvPr id="9" name="Shape 5"/>
          <p:cNvSpPr/>
          <p:nvPr/>
        </p:nvSpPr>
        <p:spPr>
          <a:xfrm>
            <a:off x="5713240" y="3457374"/>
            <a:ext cx="4003596" cy="158710"/>
          </a:xfrm>
          <a:prstGeom prst="roundRect">
            <a:avLst>
              <a:gd name="adj" fmla="val 42018"/>
            </a:avLst>
          </a:prstGeom>
          <a:solidFill>
            <a:srgbClr val="D2D9F9"/>
          </a:solidFill>
          <a:ln w="7620">
            <a:solidFill>
              <a:srgbClr val="B8BFDF"/>
            </a:solidFill>
            <a:prstDash val="solid"/>
          </a:ln>
        </p:spPr>
      </p:sp>
      <p:sp>
        <p:nvSpPr>
          <p:cNvPr id="10" name="Shape 6"/>
          <p:cNvSpPr/>
          <p:nvPr/>
        </p:nvSpPr>
        <p:spPr>
          <a:xfrm>
            <a:off x="5306011" y="3298604"/>
            <a:ext cx="476250" cy="476250"/>
          </a:xfrm>
          <a:prstGeom prst="roundRect">
            <a:avLst>
              <a:gd name="adj" fmla="val 96000"/>
            </a:avLst>
          </a:prstGeom>
          <a:solidFill>
            <a:srgbClr val="D2D9F9"/>
          </a:solidFill>
          <a:ln w="7620">
            <a:solidFill>
              <a:srgbClr val="B8BFDF"/>
            </a:solidFill>
            <a:prstDash val="solid"/>
          </a:ln>
        </p:spPr>
      </p:sp>
      <p:pic>
        <p:nvPicPr>
          <p:cNvPr id="11" name="Image 2" descr="preencoded.png"/>
          <p:cNvPicPr>
            <a:picLocks noChangeAspect="1"/>
          </p:cNvPicPr>
          <p:nvPr/>
        </p:nvPicPr>
        <p:blipFill>
          <a:blip r:embed="rId5"/>
          <a:stretch>
            <a:fillRect/>
          </a:stretch>
        </p:blipFill>
        <p:spPr>
          <a:xfrm>
            <a:off x="5412613" y="3348946"/>
            <a:ext cx="238125" cy="297656"/>
          </a:xfrm>
          <a:prstGeom prst="rect">
            <a:avLst/>
          </a:prstGeom>
        </p:spPr>
      </p:pic>
      <p:sp>
        <p:nvSpPr>
          <p:cNvPr id="12" name="Text 7"/>
          <p:cNvSpPr/>
          <p:nvPr/>
        </p:nvSpPr>
        <p:spPr>
          <a:xfrm>
            <a:off x="6089757" y="3004103"/>
            <a:ext cx="3085845" cy="343257"/>
          </a:xfrm>
          <a:prstGeom prst="rect">
            <a:avLst/>
          </a:prstGeom>
          <a:noFill/>
          <a:ln/>
        </p:spPr>
        <p:txBody>
          <a:bodyPr wrap="none" lIns="0" tIns="0" rIns="0" bIns="0" rtlCol="0" anchor="t"/>
          <a:lstStyle/>
          <a:p>
            <a:pPr marL="0" indent="0" algn="l">
              <a:lnSpc>
                <a:spcPts val="1950"/>
              </a:lnSpc>
              <a:buNone/>
            </a:pPr>
            <a:r>
              <a:rPr lang="en-US" sz="2000" dirty="0">
                <a:solidFill>
                  <a:srgbClr val="404155"/>
                </a:solidFill>
                <a:latin typeface="Corben" pitchFamily="34" charset="0"/>
                <a:ea typeface="Corben" pitchFamily="34" charset="-122"/>
                <a:cs typeface="Corben" pitchFamily="34" charset="-120"/>
              </a:rPr>
              <a:t>City Customers Follow</a:t>
            </a:r>
            <a:endParaRPr lang="en-US" sz="2000" dirty="0"/>
          </a:p>
        </p:txBody>
      </p:sp>
      <p:sp>
        <p:nvSpPr>
          <p:cNvPr id="13" name="Text 8"/>
          <p:cNvSpPr/>
          <p:nvPr/>
        </p:nvSpPr>
        <p:spPr>
          <a:xfrm>
            <a:off x="5828293" y="3666524"/>
            <a:ext cx="3924419" cy="1563079"/>
          </a:xfrm>
          <a:prstGeom prst="rect">
            <a:avLst/>
          </a:prstGeom>
          <a:ln/>
        </p:spPr>
        <p:style>
          <a:lnRef idx="1">
            <a:schemeClr val="accent3"/>
          </a:lnRef>
          <a:fillRef idx="2">
            <a:schemeClr val="accent3"/>
          </a:fillRef>
          <a:effectRef idx="1">
            <a:schemeClr val="accent3"/>
          </a:effectRef>
          <a:fontRef idx="minor">
            <a:schemeClr val="dk1"/>
          </a:fontRef>
        </p:style>
        <p:txBody>
          <a:bodyPr wrap="square" lIns="0" tIns="0" rIns="0" bIns="0" rtlCol="0" anchor="t"/>
          <a:lstStyle/>
          <a:p>
            <a:pPr marL="0" indent="0" algn="l">
              <a:lnSpc>
                <a:spcPct val="150000"/>
              </a:lnSpc>
              <a:buNone/>
            </a:pPr>
            <a:r>
              <a:rPr lang="en-US" sz="2000" dirty="0">
                <a:solidFill>
                  <a:srgbClr val="404155"/>
                </a:solidFill>
                <a:ea typeface="Nobile" pitchFamily="34" charset="-122"/>
                <a:cs typeface="Nobile" pitchFamily="34" charset="-120"/>
              </a:rPr>
              <a:t>Those in the city demographic show </a:t>
            </a:r>
            <a:r>
              <a:rPr lang="en-US" sz="2000" b="1" dirty="0">
                <a:solidFill>
                  <a:srgbClr val="404155"/>
                </a:solidFill>
                <a:ea typeface="Nobile" pitchFamily="34" charset="-122"/>
                <a:cs typeface="Nobile" pitchFamily="34" charset="-120"/>
              </a:rPr>
              <a:t>moderate transaction values</a:t>
            </a:r>
            <a:r>
              <a:rPr lang="en-US" sz="2000" dirty="0">
                <a:solidFill>
                  <a:srgbClr val="404155"/>
                </a:solidFill>
                <a:ea typeface="Nobile" pitchFamily="34" charset="-122"/>
                <a:cs typeface="Nobile" pitchFamily="34" charset="-120"/>
              </a:rPr>
              <a:t>, ranking second in average spending behavior.</a:t>
            </a:r>
            <a:endParaRPr lang="en-US" sz="2000" dirty="0"/>
          </a:p>
        </p:txBody>
      </p:sp>
      <p:sp>
        <p:nvSpPr>
          <p:cNvPr id="14" name="Shape 9"/>
          <p:cNvSpPr/>
          <p:nvPr/>
        </p:nvSpPr>
        <p:spPr>
          <a:xfrm>
            <a:off x="10896946" y="3162386"/>
            <a:ext cx="2771242" cy="158710"/>
          </a:xfrm>
          <a:prstGeom prst="roundRect">
            <a:avLst>
              <a:gd name="adj" fmla="val 42018"/>
            </a:avLst>
          </a:prstGeom>
          <a:solidFill>
            <a:srgbClr val="D2D9F9"/>
          </a:solidFill>
          <a:ln w="7620">
            <a:solidFill>
              <a:srgbClr val="B8BFDF"/>
            </a:solidFill>
            <a:prstDash val="solid"/>
          </a:ln>
        </p:spPr>
      </p:sp>
      <p:sp>
        <p:nvSpPr>
          <p:cNvPr id="15" name="Shape 10"/>
          <p:cNvSpPr/>
          <p:nvPr/>
        </p:nvSpPr>
        <p:spPr>
          <a:xfrm>
            <a:off x="10346377" y="2906171"/>
            <a:ext cx="476250" cy="476250"/>
          </a:xfrm>
          <a:prstGeom prst="roundRect">
            <a:avLst>
              <a:gd name="adj" fmla="val 96000"/>
            </a:avLst>
          </a:prstGeom>
          <a:solidFill>
            <a:srgbClr val="D2D9F9"/>
          </a:solidFill>
          <a:ln w="7620">
            <a:solidFill>
              <a:srgbClr val="B8BFDF"/>
            </a:solidFill>
            <a:prstDash val="solid"/>
          </a:ln>
        </p:spPr>
      </p:sp>
      <p:pic>
        <p:nvPicPr>
          <p:cNvPr id="16" name="Image 3" descr="preencoded.png"/>
          <p:cNvPicPr>
            <a:picLocks noChangeAspect="1"/>
          </p:cNvPicPr>
          <p:nvPr/>
        </p:nvPicPr>
        <p:blipFill>
          <a:blip r:embed="rId6"/>
          <a:stretch>
            <a:fillRect/>
          </a:stretch>
        </p:blipFill>
        <p:spPr>
          <a:xfrm>
            <a:off x="10465440" y="3014380"/>
            <a:ext cx="238125" cy="297656"/>
          </a:xfrm>
          <a:prstGeom prst="rect">
            <a:avLst/>
          </a:prstGeom>
        </p:spPr>
      </p:pic>
      <p:sp>
        <p:nvSpPr>
          <p:cNvPr id="17" name="Text 11"/>
          <p:cNvSpPr/>
          <p:nvPr/>
        </p:nvSpPr>
        <p:spPr>
          <a:xfrm>
            <a:off x="10896946" y="2845869"/>
            <a:ext cx="2720522" cy="337022"/>
          </a:xfrm>
          <a:prstGeom prst="rect">
            <a:avLst/>
          </a:prstGeom>
          <a:noFill/>
          <a:ln/>
        </p:spPr>
        <p:txBody>
          <a:bodyPr wrap="none" lIns="0" tIns="0" rIns="0" bIns="0" rtlCol="0" anchor="t"/>
          <a:lstStyle/>
          <a:p>
            <a:pPr marL="0" indent="0" algn="l">
              <a:lnSpc>
                <a:spcPts val="1950"/>
              </a:lnSpc>
              <a:buNone/>
            </a:pPr>
            <a:r>
              <a:rPr lang="en-US" sz="2000" dirty="0">
                <a:solidFill>
                  <a:srgbClr val="404155"/>
                </a:solidFill>
                <a:latin typeface="Corben" pitchFamily="34" charset="0"/>
                <a:ea typeface="Corben" pitchFamily="34" charset="-122"/>
                <a:cs typeface="Corben" pitchFamily="34" charset="-120"/>
              </a:rPr>
              <a:t>Town Customers Trail</a:t>
            </a:r>
            <a:endParaRPr lang="en-US" sz="2000" dirty="0"/>
          </a:p>
        </p:txBody>
      </p:sp>
      <p:sp>
        <p:nvSpPr>
          <p:cNvPr id="18" name="Text 12"/>
          <p:cNvSpPr/>
          <p:nvPr/>
        </p:nvSpPr>
        <p:spPr>
          <a:xfrm>
            <a:off x="10584502" y="3465486"/>
            <a:ext cx="3776957" cy="1849911"/>
          </a:xfrm>
          <a:prstGeom prst="rect">
            <a:avLst/>
          </a:prstGeom>
          <a:ln/>
        </p:spPr>
        <p:style>
          <a:lnRef idx="1">
            <a:schemeClr val="accent3"/>
          </a:lnRef>
          <a:fillRef idx="2">
            <a:schemeClr val="accent3"/>
          </a:fillRef>
          <a:effectRef idx="1">
            <a:schemeClr val="accent3"/>
          </a:effectRef>
          <a:fontRef idx="minor">
            <a:schemeClr val="dk1"/>
          </a:fontRef>
        </p:style>
        <p:txBody>
          <a:bodyPr wrap="square" lIns="0" tIns="0" rIns="0" bIns="0" rtlCol="0" anchor="t"/>
          <a:lstStyle/>
          <a:p>
            <a:pPr marL="0" indent="0" algn="l">
              <a:buNone/>
            </a:pPr>
            <a:r>
              <a:rPr lang="en-US" sz="2000" dirty="0">
                <a:solidFill>
                  <a:srgbClr val="404155"/>
                </a:solidFill>
                <a:ea typeface="Nobile" pitchFamily="34" charset="-122"/>
                <a:cs typeface="Nobile" pitchFamily="34" charset="-120"/>
              </a:rPr>
              <a:t>Town-based customers show the </a:t>
            </a:r>
            <a:r>
              <a:rPr lang="en-US" sz="2000" b="1" dirty="0">
                <a:solidFill>
                  <a:srgbClr val="404155"/>
                </a:solidFill>
                <a:ea typeface="Nobile" pitchFamily="34" charset="-122"/>
                <a:cs typeface="Nobile" pitchFamily="34" charset="-120"/>
              </a:rPr>
              <a:t>lowest transaction values</a:t>
            </a:r>
            <a:r>
              <a:rPr lang="en-US" sz="2000" dirty="0">
                <a:solidFill>
                  <a:srgbClr val="404155"/>
                </a:solidFill>
                <a:ea typeface="Nobile" pitchFamily="34" charset="-122"/>
                <a:cs typeface="Nobile" pitchFamily="34" charset="-120"/>
              </a:rPr>
              <a:t>, indicating different usage patterns or service needs.</a:t>
            </a:r>
            <a:endParaRPr lang="en-US" sz="2000" dirty="0"/>
          </a:p>
        </p:txBody>
      </p:sp>
      <p:sp>
        <p:nvSpPr>
          <p:cNvPr id="19" name="Text 13"/>
          <p:cNvSpPr/>
          <p:nvPr/>
        </p:nvSpPr>
        <p:spPr>
          <a:xfrm>
            <a:off x="5650738" y="6011060"/>
            <a:ext cx="3701875" cy="297656"/>
          </a:xfrm>
          <a:prstGeom prst="rect">
            <a:avLst/>
          </a:prstGeom>
          <a:noFill/>
          <a:ln/>
        </p:spPr>
        <p:txBody>
          <a:bodyPr wrap="none" lIns="0" tIns="0" rIns="0" bIns="0" rtlCol="0" anchor="t"/>
          <a:lstStyle/>
          <a:p>
            <a:pPr marL="0" indent="0" algn="l">
              <a:lnSpc>
                <a:spcPts val="2300"/>
              </a:lnSpc>
              <a:buNone/>
            </a:pPr>
            <a:r>
              <a:rPr lang="en-US" sz="2400" dirty="0">
                <a:solidFill>
                  <a:srgbClr val="1B1B27"/>
                </a:solidFill>
                <a:latin typeface="Corben" pitchFamily="34" charset="0"/>
                <a:ea typeface="Corben" pitchFamily="34" charset="-122"/>
                <a:cs typeface="Corben" pitchFamily="34" charset="-120"/>
              </a:rPr>
              <a:t>Strategic Opportunities</a:t>
            </a:r>
            <a:endParaRPr lang="en-US" sz="2400" dirty="0"/>
          </a:p>
        </p:txBody>
      </p:sp>
      <p:sp>
        <p:nvSpPr>
          <p:cNvPr id="20" name="Text 14"/>
          <p:cNvSpPr/>
          <p:nvPr/>
        </p:nvSpPr>
        <p:spPr>
          <a:xfrm>
            <a:off x="276170" y="6469212"/>
            <a:ext cx="14228724" cy="1561862"/>
          </a:xfrm>
          <a:prstGeom prst="rect">
            <a:avLst/>
          </a:prstGeom>
          <a:ln/>
        </p:spPr>
        <p:style>
          <a:lnRef idx="2">
            <a:schemeClr val="accent2"/>
          </a:lnRef>
          <a:fillRef idx="1">
            <a:schemeClr val="lt1"/>
          </a:fillRef>
          <a:effectRef idx="0">
            <a:schemeClr val="accent2"/>
          </a:effectRef>
          <a:fontRef idx="minor">
            <a:schemeClr val="dk1"/>
          </a:fontRef>
        </p:style>
        <p:txBody>
          <a:bodyPr wrap="square" lIns="0" tIns="0" rIns="0" bIns="0" rtlCol="0" anchor="t"/>
          <a:lstStyle/>
          <a:p>
            <a:pPr marL="0" indent="0" algn="l">
              <a:buNone/>
            </a:pPr>
            <a:r>
              <a:rPr lang="en-US" sz="2400" dirty="0">
                <a:solidFill>
                  <a:srgbClr val="404155"/>
                </a:solidFill>
                <a:ea typeface="Nobile" pitchFamily="34" charset="-122"/>
                <a:cs typeface="Nobile" pitchFamily="34" charset="-120"/>
              </a:rPr>
              <a:t>This suggests that rural customers may represent a more valuable segment in terms of spending behavior, potentially offering ISPs an opportunity to </a:t>
            </a:r>
            <a:r>
              <a:rPr lang="en-US" sz="2400" b="1" dirty="0">
                <a:solidFill>
                  <a:srgbClr val="404155"/>
                </a:solidFill>
                <a:ea typeface="Nobile" pitchFamily="34" charset="-122"/>
                <a:cs typeface="Nobile" pitchFamily="34" charset="-120"/>
              </a:rPr>
              <a:t>tailor premium packages or targeted retention strategies</a:t>
            </a:r>
            <a:r>
              <a:rPr lang="en-US" sz="2400" dirty="0">
                <a:solidFill>
                  <a:srgbClr val="404155"/>
                </a:solidFill>
                <a:ea typeface="Nobile" pitchFamily="34" charset="-122"/>
                <a:cs typeface="Nobile" pitchFamily="34" charset="-120"/>
              </a:rPr>
              <a:t> for this group, while also exploring ways to boost engagement and transaction values among city and town customers through customized offerings.</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43414"/>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(Average Churn Risk Score by Joining Year)</a:t>
            </a:r>
            <a:endParaRPr lang="en-US" sz="3900" dirty="0"/>
          </a:p>
        </p:txBody>
      </p:sp>
      <p:pic>
        <p:nvPicPr>
          <p:cNvPr id="3" name="Image 0" descr="preencoded.png"/>
          <p:cNvPicPr>
            <a:picLocks noChangeAspect="1"/>
          </p:cNvPicPr>
          <p:nvPr/>
        </p:nvPicPr>
        <p:blipFill>
          <a:blip r:embed="rId3"/>
          <a:stretch>
            <a:fillRect/>
          </a:stretch>
        </p:blipFill>
        <p:spPr>
          <a:xfrm>
            <a:off x="793790" y="2404467"/>
            <a:ext cx="6586776" cy="4958358"/>
          </a:xfrm>
          <a:prstGeom prst="rect">
            <a:avLst/>
          </a:prstGeom>
        </p:spPr>
      </p:pic>
      <p:sp>
        <p:nvSpPr>
          <p:cNvPr id="4" name="Text 1"/>
          <p:cNvSpPr/>
          <p:nvPr/>
        </p:nvSpPr>
        <p:spPr>
          <a:xfrm>
            <a:off x="8856725" y="169753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Temporal Analysis</a:t>
            </a:r>
            <a:endParaRPr lang="en-US" sz="2300" dirty="0"/>
          </a:p>
        </p:txBody>
      </p:sp>
      <p:sp>
        <p:nvSpPr>
          <p:cNvPr id="5" name="Text 2"/>
          <p:cNvSpPr/>
          <p:nvPr/>
        </p:nvSpPr>
        <p:spPr>
          <a:xfrm>
            <a:off x="8432396" y="2180693"/>
            <a:ext cx="5602962" cy="1503962"/>
          </a:xfrm>
          <a:prstGeom prst="rect">
            <a:avLst/>
          </a:prstGeom>
          <a:noFill/>
          <a:ln/>
        </p:spPr>
        <p:txBody>
          <a:bodyPr wrap="square" lIns="0" tIns="0" rIns="0" bIns="0" rtlCol="0" anchor="t"/>
          <a:lstStyle/>
          <a:p>
            <a:pPr marL="0" indent="0" algn="l">
              <a:lnSpc>
                <a:spcPts val="2500"/>
              </a:lnSpc>
              <a:buNone/>
            </a:pPr>
            <a:r>
              <a:rPr lang="en-US" dirty="0">
                <a:solidFill>
                  <a:srgbClr val="404155"/>
                </a:solidFill>
                <a:latin typeface="Nobile" pitchFamily="34" charset="0"/>
                <a:ea typeface="Nobile" pitchFamily="34" charset="-122"/>
                <a:cs typeface="Nobile" pitchFamily="34" charset="-120"/>
              </a:rPr>
              <a:t>Examining how churn risk varies across different customer acquisition years reveals patterns about cohort behavior and loyalty trends over time</a:t>
            </a:r>
            <a:r>
              <a:rPr lang="en-US" sz="1550" dirty="0">
                <a:solidFill>
                  <a:srgbClr val="404155"/>
                </a:solidFill>
                <a:latin typeface="Nobile" pitchFamily="34" charset="0"/>
                <a:ea typeface="Nobile" pitchFamily="34" charset="-122"/>
                <a:cs typeface="Nobile" pitchFamily="34" charset="-120"/>
              </a:rPr>
              <a:t>.</a:t>
            </a:r>
            <a:endParaRPr lang="en-US" sz="1550" dirty="0"/>
          </a:p>
        </p:txBody>
      </p:sp>
      <p:sp>
        <p:nvSpPr>
          <p:cNvPr id="6" name="Text 3"/>
          <p:cNvSpPr/>
          <p:nvPr/>
        </p:nvSpPr>
        <p:spPr>
          <a:xfrm>
            <a:off x="8538805" y="4125873"/>
            <a:ext cx="5305306" cy="1503962"/>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latin typeface="Nobile" pitchFamily="34" charset="0"/>
                <a:ea typeface="Nobile" pitchFamily="34" charset="-122"/>
                <a:cs typeface="Nobile" pitchFamily="34" charset="-120"/>
              </a:rPr>
              <a:t>Understanding whether joining year influences churn helps identify if certain acquisition periods produced more loyal customer bases.</a:t>
            </a:r>
            <a:endParaRPr lang="en-US" sz="2000" dirty="0"/>
          </a:p>
        </p:txBody>
      </p:sp>
      <p:sp>
        <p:nvSpPr>
          <p:cNvPr id="7" name="Shape 4"/>
          <p:cNvSpPr/>
          <p:nvPr/>
        </p:nvSpPr>
        <p:spPr>
          <a:xfrm>
            <a:off x="8241148" y="4125873"/>
            <a:ext cx="45719" cy="1352075"/>
          </a:xfrm>
          <a:prstGeom prst="rect">
            <a:avLst/>
          </a:prstGeom>
          <a:solidFill>
            <a:srgbClr val="4967E9"/>
          </a:solid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69050"/>
            <a:ext cx="12698135" cy="527090"/>
          </a:xfrm>
          <a:prstGeom prst="rect">
            <a:avLst/>
          </a:prstGeom>
          <a:noFill/>
          <a:ln/>
        </p:spPr>
        <p:txBody>
          <a:bodyPr wrap="none" lIns="0" tIns="0" rIns="0" bIns="0" rtlCol="0" anchor="t"/>
          <a:lstStyle/>
          <a:p>
            <a:pPr marL="0" indent="0" algn="l">
              <a:lnSpc>
                <a:spcPts val="4150"/>
              </a:lnSpc>
              <a:buNone/>
            </a:pPr>
            <a:r>
              <a:rPr lang="en-US" sz="3300" dirty="0">
                <a:solidFill>
                  <a:srgbClr val="1B1B27"/>
                </a:solidFill>
                <a:latin typeface="Corben" pitchFamily="34" charset="0"/>
                <a:ea typeface="Corben" pitchFamily="34" charset="-122"/>
                <a:cs typeface="Corben" pitchFamily="34" charset="-120"/>
              </a:rPr>
              <a:t>Data Understanding (Average Churn Risk Score by Joining Year)</a:t>
            </a:r>
            <a:endParaRPr lang="en-US" sz="3300" dirty="0"/>
          </a:p>
        </p:txBody>
      </p:sp>
      <p:sp>
        <p:nvSpPr>
          <p:cNvPr id="3" name="Shape 1"/>
          <p:cNvSpPr/>
          <p:nvPr/>
        </p:nvSpPr>
        <p:spPr>
          <a:xfrm>
            <a:off x="793790" y="3142774"/>
            <a:ext cx="13042821" cy="22860"/>
          </a:xfrm>
          <a:prstGeom prst="roundRect">
            <a:avLst>
              <a:gd name="adj" fmla="val 309954"/>
            </a:avLst>
          </a:prstGeom>
          <a:solidFill>
            <a:srgbClr val="B8BFDF"/>
          </a:solidFill>
          <a:ln/>
        </p:spPr>
      </p:sp>
      <p:sp>
        <p:nvSpPr>
          <p:cNvPr id="4" name="Shape 2"/>
          <p:cNvSpPr/>
          <p:nvPr/>
        </p:nvSpPr>
        <p:spPr>
          <a:xfrm>
            <a:off x="3990261" y="2636758"/>
            <a:ext cx="22860" cy="506016"/>
          </a:xfrm>
          <a:prstGeom prst="roundRect">
            <a:avLst>
              <a:gd name="adj" fmla="val 309954"/>
            </a:avLst>
          </a:prstGeom>
          <a:solidFill>
            <a:srgbClr val="B8BFDF"/>
          </a:solidFill>
          <a:ln/>
        </p:spPr>
      </p:sp>
      <p:sp>
        <p:nvSpPr>
          <p:cNvPr id="5" name="Shape 3"/>
          <p:cNvSpPr/>
          <p:nvPr/>
        </p:nvSpPr>
        <p:spPr>
          <a:xfrm>
            <a:off x="3811905" y="2952988"/>
            <a:ext cx="379571" cy="379571"/>
          </a:xfrm>
          <a:prstGeom prst="roundRect">
            <a:avLst>
              <a:gd name="adj" fmla="val 18667"/>
            </a:avLst>
          </a:prstGeom>
          <a:solidFill>
            <a:srgbClr val="D2D9F9"/>
          </a:solidFill>
          <a:ln w="7620">
            <a:solidFill>
              <a:srgbClr val="B8BFDF"/>
            </a:solidFill>
            <a:prstDash val="solid"/>
          </a:ln>
        </p:spPr>
      </p:sp>
      <p:sp>
        <p:nvSpPr>
          <p:cNvPr id="6" name="Text 4"/>
          <p:cNvSpPr/>
          <p:nvPr/>
        </p:nvSpPr>
        <p:spPr>
          <a:xfrm>
            <a:off x="3875187" y="298465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1</a:t>
            </a:r>
            <a:endParaRPr lang="en-US" sz="1950" dirty="0"/>
          </a:p>
        </p:txBody>
      </p:sp>
      <p:sp>
        <p:nvSpPr>
          <p:cNvPr id="7" name="Text 5"/>
          <p:cNvSpPr/>
          <p:nvPr/>
        </p:nvSpPr>
        <p:spPr>
          <a:xfrm>
            <a:off x="2947392" y="1902921"/>
            <a:ext cx="2108716" cy="263485"/>
          </a:xfrm>
          <a:prstGeom prst="rect">
            <a:avLst/>
          </a:prstGeom>
          <a:noFill/>
          <a:ln/>
        </p:spPr>
        <p:txBody>
          <a:bodyPr wrap="none" lIns="0" tIns="0" rIns="0" bIns="0" rtlCol="0" anchor="t"/>
          <a:lstStyle/>
          <a:p>
            <a:pPr marL="0" indent="0" algn="ctr">
              <a:lnSpc>
                <a:spcPts val="2050"/>
              </a:lnSpc>
              <a:buNone/>
            </a:pPr>
            <a:r>
              <a:rPr lang="en-US" sz="1650" dirty="0">
                <a:solidFill>
                  <a:srgbClr val="404155"/>
                </a:solidFill>
                <a:latin typeface="Corben" pitchFamily="34" charset="0"/>
                <a:ea typeface="Corben" pitchFamily="34" charset="-122"/>
                <a:cs typeface="Corben" pitchFamily="34" charset="-120"/>
              </a:rPr>
              <a:t>2015: Risk Decline</a:t>
            </a:r>
            <a:endParaRPr lang="en-US" sz="1650" dirty="0"/>
          </a:p>
        </p:txBody>
      </p:sp>
      <p:sp>
        <p:nvSpPr>
          <p:cNvPr id="8" name="Text 6"/>
          <p:cNvSpPr/>
          <p:nvPr/>
        </p:nvSpPr>
        <p:spPr>
          <a:xfrm>
            <a:off x="962382" y="2348750"/>
            <a:ext cx="6078736" cy="269915"/>
          </a:xfrm>
          <a:prstGeom prst="rect">
            <a:avLst/>
          </a:prstGeom>
          <a:noFill/>
          <a:ln/>
        </p:spPr>
        <p:txBody>
          <a:bodyPr wrap="none" lIns="0" tIns="0" rIns="0" bIns="0" rtlCol="0" anchor="t"/>
          <a:lstStyle/>
          <a:p>
            <a:pPr marL="0" indent="0" algn="ctr">
              <a:lnSpc>
                <a:spcPts val="2100"/>
              </a:lnSpc>
              <a:buNone/>
            </a:pPr>
            <a:r>
              <a:rPr lang="en-US" sz="2000" dirty="0">
                <a:solidFill>
                  <a:srgbClr val="404155"/>
                </a:solidFill>
                <a:latin typeface="Nobile" pitchFamily="34" charset="0"/>
                <a:ea typeface="Nobile" pitchFamily="34" charset="-122"/>
                <a:cs typeface="Nobile" pitchFamily="34" charset="-120"/>
              </a:rPr>
              <a:t>Churn risk score shows a notable decline</a:t>
            </a:r>
            <a:endParaRPr lang="en-US" sz="2000" dirty="0"/>
          </a:p>
        </p:txBody>
      </p:sp>
      <p:sp>
        <p:nvSpPr>
          <p:cNvPr id="9" name="Shape 7"/>
          <p:cNvSpPr/>
          <p:nvPr/>
        </p:nvSpPr>
        <p:spPr>
          <a:xfrm>
            <a:off x="7303651" y="3142774"/>
            <a:ext cx="22860" cy="506016"/>
          </a:xfrm>
          <a:prstGeom prst="roundRect">
            <a:avLst>
              <a:gd name="adj" fmla="val 309954"/>
            </a:avLst>
          </a:prstGeom>
          <a:solidFill>
            <a:srgbClr val="B8BFDF"/>
          </a:solidFill>
          <a:ln/>
        </p:spPr>
      </p:sp>
      <p:sp>
        <p:nvSpPr>
          <p:cNvPr id="10" name="Shape 8"/>
          <p:cNvSpPr/>
          <p:nvPr/>
        </p:nvSpPr>
        <p:spPr>
          <a:xfrm>
            <a:off x="7125295" y="2952988"/>
            <a:ext cx="379571" cy="379571"/>
          </a:xfrm>
          <a:prstGeom prst="roundRect">
            <a:avLst>
              <a:gd name="adj" fmla="val 18667"/>
            </a:avLst>
          </a:prstGeom>
          <a:solidFill>
            <a:srgbClr val="D2D9F9"/>
          </a:solidFill>
          <a:ln w="7620">
            <a:solidFill>
              <a:srgbClr val="B8BFDF"/>
            </a:solidFill>
            <a:prstDash val="solid"/>
          </a:ln>
        </p:spPr>
      </p:sp>
      <p:sp>
        <p:nvSpPr>
          <p:cNvPr id="11" name="Text 9"/>
          <p:cNvSpPr/>
          <p:nvPr/>
        </p:nvSpPr>
        <p:spPr>
          <a:xfrm>
            <a:off x="7188577" y="298465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2</a:t>
            </a:r>
            <a:endParaRPr lang="en-US" sz="1950" dirty="0"/>
          </a:p>
        </p:txBody>
      </p:sp>
      <p:sp>
        <p:nvSpPr>
          <p:cNvPr id="12" name="Text 10"/>
          <p:cNvSpPr/>
          <p:nvPr/>
        </p:nvSpPr>
        <p:spPr>
          <a:xfrm>
            <a:off x="6260783" y="3817501"/>
            <a:ext cx="2108716" cy="263485"/>
          </a:xfrm>
          <a:prstGeom prst="rect">
            <a:avLst/>
          </a:prstGeom>
          <a:noFill/>
          <a:ln/>
        </p:spPr>
        <p:txBody>
          <a:bodyPr wrap="none" lIns="0" tIns="0" rIns="0" bIns="0" rtlCol="0" anchor="t"/>
          <a:lstStyle/>
          <a:p>
            <a:pPr marL="0" indent="0" algn="ctr">
              <a:lnSpc>
                <a:spcPts val="2050"/>
              </a:lnSpc>
              <a:buNone/>
            </a:pPr>
            <a:r>
              <a:rPr lang="en-US" sz="1650" dirty="0">
                <a:solidFill>
                  <a:srgbClr val="404155"/>
                </a:solidFill>
                <a:latin typeface="Corben" pitchFamily="34" charset="0"/>
                <a:ea typeface="Corben" pitchFamily="34" charset="-122"/>
                <a:cs typeface="Corben" pitchFamily="34" charset="-120"/>
              </a:rPr>
              <a:t>2017: Risk Rise</a:t>
            </a:r>
            <a:endParaRPr lang="en-US" sz="1650" dirty="0"/>
          </a:p>
        </p:txBody>
      </p:sp>
      <p:sp>
        <p:nvSpPr>
          <p:cNvPr id="13" name="Text 11"/>
          <p:cNvSpPr/>
          <p:nvPr/>
        </p:nvSpPr>
        <p:spPr>
          <a:xfrm>
            <a:off x="4275773" y="4182189"/>
            <a:ext cx="6078736" cy="269915"/>
          </a:xfrm>
          <a:prstGeom prst="rect">
            <a:avLst/>
          </a:prstGeom>
          <a:noFill/>
          <a:ln/>
        </p:spPr>
        <p:txBody>
          <a:bodyPr wrap="none" lIns="0" tIns="0" rIns="0" bIns="0" rtlCol="0" anchor="t"/>
          <a:lstStyle/>
          <a:p>
            <a:pPr marL="0" indent="0" algn="ctr">
              <a:lnSpc>
                <a:spcPts val="2100"/>
              </a:lnSpc>
              <a:buNone/>
            </a:pPr>
            <a:r>
              <a:rPr lang="en-US" sz="2000" dirty="0">
                <a:solidFill>
                  <a:srgbClr val="404155"/>
                </a:solidFill>
                <a:latin typeface="Nobile" pitchFamily="34" charset="0"/>
                <a:ea typeface="Nobile" pitchFamily="34" charset="-122"/>
                <a:cs typeface="Nobile" pitchFamily="34" charset="-120"/>
              </a:rPr>
              <a:t>Followed by an increase in churn risk</a:t>
            </a:r>
            <a:endParaRPr lang="en-US" sz="2000" dirty="0"/>
          </a:p>
        </p:txBody>
      </p:sp>
      <p:sp>
        <p:nvSpPr>
          <p:cNvPr id="14" name="Shape 12"/>
          <p:cNvSpPr/>
          <p:nvPr/>
        </p:nvSpPr>
        <p:spPr>
          <a:xfrm>
            <a:off x="10617160" y="2636758"/>
            <a:ext cx="22860" cy="506016"/>
          </a:xfrm>
          <a:prstGeom prst="roundRect">
            <a:avLst>
              <a:gd name="adj" fmla="val 309954"/>
            </a:avLst>
          </a:prstGeom>
          <a:solidFill>
            <a:srgbClr val="B8BFDF"/>
          </a:solidFill>
          <a:ln/>
        </p:spPr>
      </p:sp>
      <p:sp>
        <p:nvSpPr>
          <p:cNvPr id="15" name="Shape 13"/>
          <p:cNvSpPr/>
          <p:nvPr/>
        </p:nvSpPr>
        <p:spPr>
          <a:xfrm>
            <a:off x="10438805" y="2952988"/>
            <a:ext cx="379571" cy="379571"/>
          </a:xfrm>
          <a:prstGeom prst="roundRect">
            <a:avLst>
              <a:gd name="adj" fmla="val 18667"/>
            </a:avLst>
          </a:prstGeom>
          <a:solidFill>
            <a:srgbClr val="D2D9F9"/>
          </a:solidFill>
          <a:ln w="7620">
            <a:solidFill>
              <a:srgbClr val="B8BFDF"/>
            </a:solidFill>
            <a:prstDash val="solid"/>
          </a:ln>
        </p:spPr>
      </p:sp>
      <p:sp>
        <p:nvSpPr>
          <p:cNvPr id="16" name="Text 14"/>
          <p:cNvSpPr/>
          <p:nvPr/>
        </p:nvSpPr>
        <p:spPr>
          <a:xfrm>
            <a:off x="10502086" y="298465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3</a:t>
            </a:r>
            <a:endParaRPr lang="en-US" sz="1950" dirty="0"/>
          </a:p>
        </p:txBody>
      </p:sp>
      <p:sp>
        <p:nvSpPr>
          <p:cNvPr id="17" name="Text 15"/>
          <p:cNvSpPr/>
          <p:nvPr/>
        </p:nvSpPr>
        <p:spPr>
          <a:xfrm>
            <a:off x="9574173" y="1833443"/>
            <a:ext cx="2108716" cy="263485"/>
          </a:xfrm>
          <a:prstGeom prst="rect">
            <a:avLst/>
          </a:prstGeom>
          <a:noFill/>
          <a:ln/>
        </p:spPr>
        <p:txBody>
          <a:bodyPr wrap="none" lIns="0" tIns="0" rIns="0" bIns="0" rtlCol="0" anchor="t"/>
          <a:lstStyle/>
          <a:p>
            <a:pPr marL="0" indent="0" algn="ctr">
              <a:lnSpc>
                <a:spcPts val="2050"/>
              </a:lnSpc>
              <a:buNone/>
            </a:pPr>
            <a:r>
              <a:rPr lang="en-US" sz="1650" dirty="0">
                <a:solidFill>
                  <a:srgbClr val="404155"/>
                </a:solidFill>
                <a:latin typeface="Corben" pitchFamily="34" charset="0"/>
                <a:ea typeface="Corben" pitchFamily="34" charset="-122"/>
                <a:cs typeface="Corben" pitchFamily="34" charset="-120"/>
              </a:rPr>
              <a:t>No Clear Trend</a:t>
            </a:r>
            <a:endParaRPr lang="en-US" sz="1650" dirty="0"/>
          </a:p>
        </p:txBody>
      </p:sp>
      <p:sp>
        <p:nvSpPr>
          <p:cNvPr id="18" name="Text 16"/>
          <p:cNvSpPr/>
          <p:nvPr/>
        </p:nvSpPr>
        <p:spPr>
          <a:xfrm>
            <a:off x="7589163" y="2198132"/>
            <a:ext cx="6078855" cy="269915"/>
          </a:xfrm>
          <a:prstGeom prst="rect">
            <a:avLst/>
          </a:prstGeom>
          <a:noFill/>
          <a:ln/>
        </p:spPr>
        <p:txBody>
          <a:bodyPr wrap="none" lIns="0" tIns="0" rIns="0" bIns="0" rtlCol="0" anchor="t"/>
          <a:lstStyle/>
          <a:p>
            <a:pPr marL="0" indent="0" algn="ctr">
              <a:lnSpc>
                <a:spcPts val="2100"/>
              </a:lnSpc>
              <a:buNone/>
            </a:pPr>
            <a:r>
              <a:rPr lang="en-US" sz="2000" dirty="0">
                <a:solidFill>
                  <a:srgbClr val="404155"/>
                </a:solidFill>
                <a:latin typeface="Nobile" pitchFamily="34" charset="0"/>
                <a:ea typeface="Nobile" pitchFamily="34" charset="-122"/>
                <a:cs typeface="Nobile" pitchFamily="34" charset="-120"/>
              </a:rPr>
              <a:t>No consistent pattern emerges over time</a:t>
            </a:r>
            <a:endParaRPr lang="en-US" sz="2000" dirty="0"/>
          </a:p>
        </p:txBody>
      </p:sp>
      <p:sp>
        <p:nvSpPr>
          <p:cNvPr id="19" name="Text 17"/>
          <p:cNvSpPr/>
          <p:nvPr/>
        </p:nvSpPr>
        <p:spPr>
          <a:xfrm>
            <a:off x="826777" y="4452104"/>
            <a:ext cx="2530435" cy="316230"/>
          </a:xfrm>
          <a:prstGeom prst="rect">
            <a:avLst/>
          </a:prstGeom>
          <a:noFill/>
          <a:ln/>
        </p:spPr>
        <p:txBody>
          <a:bodyPr wrap="none" lIns="0" tIns="0" rIns="0" bIns="0" rtlCol="0" anchor="t"/>
          <a:lstStyle/>
          <a:p>
            <a:pPr marL="0" indent="0" algn="l">
              <a:lnSpc>
                <a:spcPts val="2450"/>
              </a:lnSpc>
              <a:buNone/>
            </a:pPr>
            <a:r>
              <a:rPr lang="en-US" sz="1950" dirty="0">
                <a:solidFill>
                  <a:srgbClr val="1B1B27"/>
                </a:solidFill>
                <a:latin typeface="Corben" pitchFamily="34" charset="0"/>
                <a:ea typeface="Corben" pitchFamily="34" charset="-122"/>
                <a:cs typeface="Corben" pitchFamily="34" charset="-120"/>
              </a:rPr>
              <a:t>Key Insight</a:t>
            </a:r>
            <a:endParaRPr lang="en-US" sz="1950" dirty="0"/>
          </a:p>
        </p:txBody>
      </p:sp>
      <p:sp>
        <p:nvSpPr>
          <p:cNvPr id="20" name="Text 18"/>
          <p:cNvSpPr/>
          <p:nvPr/>
        </p:nvSpPr>
        <p:spPr>
          <a:xfrm>
            <a:off x="143436" y="4806434"/>
            <a:ext cx="13693176" cy="1277660"/>
          </a:xfrm>
          <a:prstGeom prst="rect">
            <a:avLst/>
          </a:prstGeom>
          <a:noFill/>
          <a:ln/>
        </p:spPr>
        <p:txBody>
          <a:bodyPr wrap="square" lIns="0" tIns="0" rIns="0" bIns="0" rtlCol="0" anchor="t"/>
          <a:lstStyle/>
          <a:p>
            <a:pPr marL="0" indent="0" algn="l">
              <a:lnSpc>
                <a:spcPct val="150000"/>
              </a:lnSpc>
              <a:buNone/>
            </a:pPr>
            <a:r>
              <a:rPr lang="en-US" dirty="0">
                <a:solidFill>
                  <a:srgbClr val="404155"/>
                </a:solidFill>
                <a:ea typeface="Nobile" pitchFamily="34" charset="-122"/>
                <a:cs typeface="Nobile" pitchFamily="34" charset="-120"/>
              </a:rPr>
              <a:t>The churn risk score shows a decline in 2015, followed by a rise in 2017. However, there is </a:t>
            </a:r>
            <a:r>
              <a:rPr lang="en-US" b="1" dirty="0">
                <a:solidFill>
                  <a:srgbClr val="404155"/>
                </a:solidFill>
                <a:ea typeface="Nobile" pitchFamily="34" charset="-122"/>
                <a:cs typeface="Nobile" pitchFamily="34" charset="-120"/>
              </a:rPr>
              <a:t>no consistent upward or downward trend</a:t>
            </a:r>
            <a:r>
              <a:rPr lang="en-US" dirty="0">
                <a:solidFill>
                  <a:srgbClr val="404155"/>
                </a:solidFill>
                <a:ea typeface="Nobile" pitchFamily="34" charset="-122"/>
                <a:cs typeface="Nobile" pitchFamily="34" charset="-120"/>
              </a:rPr>
              <a:t> over the years, suggesting that the year of customer acquisition does not play a significant role in determining churn likelihood. This indicates that churn risk may be influenced more by other variables such as customer behavior, service quality, or demographic factors rather than the year of joining.</a:t>
            </a:r>
            <a:endParaRPr lang="en-US" dirty="0"/>
          </a:p>
        </p:txBody>
      </p:sp>
      <p:sp>
        <p:nvSpPr>
          <p:cNvPr id="21" name="Shape 19"/>
          <p:cNvSpPr/>
          <p:nvPr/>
        </p:nvSpPr>
        <p:spPr>
          <a:xfrm>
            <a:off x="751522" y="6944020"/>
            <a:ext cx="13042821" cy="986671"/>
          </a:xfrm>
          <a:prstGeom prst="roundRect">
            <a:avLst>
              <a:gd name="adj" fmla="val 7181"/>
            </a:avLst>
          </a:prstGeom>
          <a:solidFill>
            <a:srgbClr val="BBC6F7"/>
          </a:solidFill>
          <a:ln/>
        </p:spPr>
      </p:sp>
      <p:pic>
        <p:nvPicPr>
          <p:cNvPr id="22" name="Image 0" descr="preencoded.png"/>
          <p:cNvPicPr>
            <a:picLocks noChangeAspect="1"/>
          </p:cNvPicPr>
          <p:nvPr/>
        </p:nvPicPr>
        <p:blipFill>
          <a:blip r:embed="rId3"/>
          <a:stretch>
            <a:fillRect/>
          </a:stretch>
        </p:blipFill>
        <p:spPr>
          <a:xfrm>
            <a:off x="751522" y="7058640"/>
            <a:ext cx="210860" cy="168593"/>
          </a:xfrm>
          <a:prstGeom prst="rect">
            <a:avLst/>
          </a:prstGeom>
        </p:spPr>
      </p:pic>
      <p:sp>
        <p:nvSpPr>
          <p:cNvPr id="23" name="Text 20"/>
          <p:cNvSpPr/>
          <p:nvPr/>
        </p:nvSpPr>
        <p:spPr>
          <a:xfrm>
            <a:off x="979765" y="6944020"/>
            <a:ext cx="12326183" cy="842019"/>
          </a:xfrm>
          <a:prstGeom prst="rect">
            <a:avLst/>
          </a:prstGeom>
          <a:noFill/>
          <a:ln/>
        </p:spPr>
        <p:txBody>
          <a:bodyPr wrap="square" lIns="0" tIns="0" rIns="0" bIns="0" rtlCol="0" anchor="t"/>
          <a:lstStyle/>
          <a:p>
            <a:pPr marL="0" indent="0" algn="l">
              <a:buNone/>
            </a:pPr>
            <a:r>
              <a:rPr lang="en-US" sz="2400" b="1" dirty="0">
                <a:solidFill>
                  <a:srgbClr val="000000"/>
                </a:solidFill>
                <a:ea typeface="Nobile" pitchFamily="34" charset="-122"/>
                <a:cs typeface="Nobile" pitchFamily="34" charset="-120"/>
              </a:rPr>
              <a:t>Recommendation:</a:t>
            </a:r>
            <a:r>
              <a:rPr lang="en-US" sz="2400" dirty="0">
                <a:solidFill>
                  <a:srgbClr val="000000"/>
                </a:solidFill>
                <a:ea typeface="Nobile" pitchFamily="34" charset="-122"/>
                <a:cs typeface="Nobile" pitchFamily="34" charset="-120"/>
              </a:rPr>
              <a:t> Further analysis focusing on months, seasons, or other time-based patterns could provide deeper insights into whether churn risk is affected by shorter-term temporal factors.</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9155952" y="587251"/>
            <a:ext cx="5397835" cy="1860233"/>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(Transaction Value vs Wallet Points by Churn Risk)</a:t>
            </a:r>
            <a:endParaRPr lang="en-US" sz="3900" dirty="0"/>
          </a:p>
        </p:txBody>
      </p:sp>
      <p:sp>
        <p:nvSpPr>
          <p:cNvPr id="4" name="Text 1"/>
          <p:cNvSpPr/>
          <p:nvPr/>
        </p:nvSpPr>
        <p:spPr>
          <a:xfrm>
            <a:off x="9329271" y="3605751"/>
            <a:ext cx="4836046" cy="2777119"/>
          </a:xfrm>
          <a:prstGeom prst="rect">
            <a:avLst/>
          </a:prstGeom>
          <a:noFill/>
          <a:ln/>
        </p:spPr>
        <p:txBody>
          <a:bodyPr wrap="square" lIns="0" tIns="0" rIns="0" bIns="0" rtlCol="0" anchor="t"/>
          <a:lstStyle/>
          <a:p>
            <a:pPr marL="0" indent="0" algn="l">
              <a:lnSpc>
                <a:spcPct val="150000"/>
              </a:lnSpc>
              <a:buNone/>
            </a:pPr>
            <a:r>
              <a:rPr lang="en-US" sz="2400" dirty="0">
                <a:solidFill>
                  <a:srgbClr val="404155"/>
                </a:solidFill>
                <a:ea typeface="Nobile" pitchFamily="34" charset="-122"/>
                <a:cs typeface="Nobile" pitchFamily="34" charset="-120"/>
              </a:rPr>
              <a:t>Analyzing the relationship between transaction values, wallet points, and churn risk reveals important patterns about customer engagement and loyalty program effectiveness.</a:t>
            </a:r>
            <a:endParaRPr lang="en-US" sz="2400" dirty="0"/>
          </a:p>
        </p:txBody>
      </p:sp>
      <p:pic>
        <p:nvPicPr>
          <p:cNvPr id="5" name="Content Placeholder 4">
            <a:extLst>
              <a:ext uri="{FF2B5EF4-FFF2-40B4-BE49-F238E27FC236}">
                <a16:creationId xmlns:a16="http://schemas.microsoft.com/office/drawing/2014/main" id="{794B3306-AE95-0470-207B-3F5FB946B64C}"/>
              </a:ext>
            </a:extLst>
          </p:cNvPr>
          <p:cNvPicPr>
            <a:picLocks noChangeAspect="1"/>
          </p:cNvPicPr>
          <p:nvPr/>
        </p:nvPicPr>
        <p:blipFill>
          <a:blip r:embed="rId3"/>
          <a:stretch>
            <a:fillRect/>
          </a:stretch>
        </p:blipFill>
        <p:spPr>
          <a:xfrm>
            <a:off x="76613" y="639482"/>
            <a:ext cx="9019575" cy="66996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691872"/>
            <a:ext cx="10889337" cy="403146"/>
          </a:xfrm>
          <a:prstGeom prst="rect">
            <a:avLst/>
          </a:prstGeom>
          <a:noFill/>
          <a:ln/>
        </p:spPr>
        <p:txBody>
          <a:bodyPr wrap="none" lIns="0" tIns="0" rIns="0" bIns="0" rtlCol="0" anchor="t"/>
          <a:lstStyle/>
          <a:p>
            <a:pPr marL="0" indent="0" algn="l">
              <a:lnSpc>
                <a:spcPts val="3150"/>
              </a:lnSpc>
              <a:buNone/>
            </a:pPr>
            <a:r>
              <a:rPr lang="en-US" sz="2500" dirty="0">
                <a:solidFill>
                  <a:srgbClr val="1B1B27"/>
                </a:solidFill>
                <a:latin typeface="Corben" pitchFamily="34" charset="0"/>
                <a:ea typeface="Corben" pitchFamily="34" charset="-122"/>
                <a:cs typeface="Corben" pitchFamily="34" charset="-120"/>
              </a:rPr>
              <a:t>Data Understanding (Transaction Value vs Wallet Points by Churn Risk)</a:t>
            </a:r>
            <a:endParaRPr lang="en-US" sz="2500" dirty="0"/>
          </a:p>
        </p:txBody>
      </p:sp>
      <p:sp>
        <p:nvSpPr>
          <p:cNvPr id="3" name="Text 1"/>
          <p:cNvSpPr/>
          <p:nvPr/>
        </p:nvSpPr>
        <p:spPr>
          <a:xfrm>
            <a:off x="793790" y="1417439"/>
            <a:ext cx="1935123" cy="241816"/>
          </a:xfrm>
          <a:prstGeom prst="rect">
            <a:avLst/>
          </a:prstGeom>
          <a:noFill/>
          <a:ln/>
        </p:spPr>
        <p:txBody>
          <a:bodyPr wrap="none" lIns="0" tIns="0" rIns="0" bIns="0" rtlCol="0" anchor="t"/>
          <a:lstStyle/>
          <a:p>
            <a:pPr marL="0" indent="0" algn="l">
              <a:lnSpc>
                <a:spcPts val="1900"/>
              </a:lnSpc>
              <a:buNone/>
            </a:pPr>
            <a:r>
              <a:rPr lang="en-US" sz="1500" dirty="0">
                <a:solidFill>
                  <a:srgbClr val="1B1B27"/>
                </a:solidFill>
                <a:latin typeface="Corben" pitchFamily="34" charset="0"/>
                <a:ea typeface="Corben" pitchFamily="34" charset="-122"/>
                <a:cs typeface="Corben" pitchFamily="34" charset="-120"/>
              </a:rPr>
              <a:t>Clustering Patterns</a:t>
            </a:r>
            <a:endParaRPr lang="en-US" sz="1500" dirty="0"/>
          </a:p>
        </p:txBody>
      </p:sp>
      <p:sp>
        <p:nvSpPr>
          <p:cNvPr id="4" name="Text 2"/>
          <p:cNvSpPr/>
          <p:nvPr/>
        </p:nvSpPr>
        <p:spPr>
          <a:xfrm>
            <a:off x="2514481" y="2642711"/>
            <a:ext cx="1586746" cy="322421"/>
          </a:xfrm>
          <a:prstGeom prst="rect">
            <a:avLst/>
          </a:prstGeom>
          <a:noFill/>
          <a:ln/>
        </p:spPr>
        <p:txBody>
          <a:bodyPr wrap="none" lIns="0" tIns="0" rIns="0" bIns="0" rtlCol="0" anchor="t"/>
          <a:lstStyle/>
          <a:p>
            <a:pPr marL="0" indent="0" algn="ctr">
              <a:lnSpc>
                <a:spcPts val="2500"/>
              </a:lnSpc>
              <a:buNone/>
            </a:pPr>
            <a:r>
              <a:rPr lang="en-US" sz="2500" dirty="0">
                <a:solidFill>
                  <a:srgbClr val="404155"/>
                </a:solidFill>
                <a:latin typeface="Corben" pitchFamily="34" charset="0"/>
                <a:ea typeface="Corben" pitchFamily="34" charset="-122"/>
                <a:cs typeface="Corben" pitchFamily="34" charset="-120"/>
              </a:rPr>
              <a:t>500</a:t>
            </a:r>
            <a:endParaRPr lang="en-US" sz="2500" dirty="0"/>
          </a:p>
        </p:txBody>
      </p:sp>
      <p:pic>
        <p:nvPicPr>
          <p:cNvPr id="5" name="Image 0" descr="preencoded.png"/>
          <p:cNvPicPr>
            <a:picLocks noChangeAspect="1"/>
          </p:cNvPicPr>
          <p:nvPr/>
        </p:nvPicPr>
        <p:blipFill>
          <a:blip r:embed="rId3"/>
          <a:stretch>
            <a:fillRect/>
          </a:stretch>
        </p:blipFill>
        <p:spPr>
          <a:xfrm>
            <a:off x="2340412" y="1836420"/>
            <a:ext cx="1935123" cy="1935123"/>
          </a:xfrm>
          <a:prstGeom prst="rect">
            <a:avLst/>
          </a:prstGeom>
        </p:spPr>
      </p:pic>
      <p:sp>
        <p:nvSpPr>
          <p:cNvPr id="6" name="Text 3"/>
          <p:cNvSpPr/>
          <p:nvPr/>
        </p:nvSpPr>
        <p:spPr>
          <a:xfrm>
            <a:off x="2501622" y="3932634"/>
            <a:ext cx="1612583" cy="201454"/>
          </a:xfrm>
          <a:prstGeom prst="rect">
            <a:avLst/>
          </a:prstGeom>
          <a:noFill/>
          <a:ln/>
        </p:spPr>
        <p:txBody>
          <a:bodyPr wrap="none" lIns="0" tIns="0" rIns="0" bIns="0" rtlCol="0" anchor="t"/>
          <a:lstStyle/>
          <a:p>
            <a:pPr marL="0" indent="0" algn="ctr">
              <a:lnSpc>
                <a:spcPts val="1550"/>
              </a:lnSpc>
              <a:buNone/>
            </a:pPr>
            <a:r>
              <a:rPr lang="en-US" sz="1250" dirty="0">
                <a:solidFill>
                  <a:srgbClr val="404155"/>
                </a:solidFill>
                <a:latin typeface="Corben" pitchFamily="34" charset="0"/>
                <a:ea typeface="Corben" pitchFamily="34" charset="-122"/>
                <a:cs typeface="Corben" pitchFamily="34" charset="-120"/>
              </a:rPr>
              <a:t>Lower Threshold</a:t>
            </a:r>
            <a:endParaRPr lang="en-US" sz="1250" dirty="0"/>
          </a:p>
        </p:txBody>
      </p:sp>
      <p:sp>
        <p:nvSpPr>
          <p:cNvPr id="7" name="Text 4"/>
          <p:cNvSpPr/>
          <p:nvPr/>
        </p:nvSpPr>
        <p:spPr>
          <a:xfrm>
            <a:off x="793790" y="4263033"/>
            <a:ext cx="5028367" cy="206454"/>
          </a:xfrm>
          <a:prstGeom prst="rect">
            <a:avLst/>
          </a:prstGeom>
          <a:noFill/>
          <a:ln/>
        </p:spPr>
        <p:txBody>
          <a:bodyPr wrap="none" lIns="0" tIns="0" rIns="0" bIns="0" rtlCol="0" anchor="t"/>
          <a:lstStyle/>
          <a:p>
            <a:pPr marL="0" indent="0" algn="ctr">
              <a:lnSpc>
                <a:spcPts val="1600"/>
              </a:lnSpc>
              <a:buNone/>
            </a:pPr>
            <a:r>
              <a:rPr lang="en-US" sz="1000" dirty="0">
                <a:solidFill>
                  <a:srgbClr val="404155"/>
                </a:solidFill>
                <a:latin typeface="Nobile" pitchFamily="34" charset="0"/>
                <a:ea typeface="Nobile" pitchFamily="34" charset="-122"/>
                <a:cs typeface="Nobile" pitchFamily="34" charset="-120"/>
              </a:rPr>
              <a:t>Wallet points clustering</a:t>
            </a:r>
            <a:endParaRPr lang="en-US" sz="1000" dirty="0"/>
          </a:p>
        </p:txBody>
      </p:sp>
      <p:sp>
        <p:nvSpPr>
          <p:cNvPr id="8" name="Text 5"/>
          <p:cNvSpPr/>
          <p:nvPr/>
        </p:nvSpPr>
        <p:spPr>
          <a:xfrm>
            <a:off x="2514481" y="5565934"/>
            <a:ext cx="1586746" cy="322421"/>
          </a:xfrm>
          <a:prstGeom prst="rect">
            <a:avLst/>
          </a:prstGeom>
          <a:noFill/>
          <a:ln/>
        </p:spPr>
        <p:txBody>
          <a:bodyPr wrap="none" lIns="0" tIns="0" rIns="0" bIns="0" rtlCol="0" anchor="t"/>
          <a:lstStyle/>
          <a:p>
            <a:pPr marL="0" indent="0" algn="ctr">
              <a:lnSpc>
                <a:spcPts val="2500"/>
              </a:lnSpc>
              <a:buNone/>
            </a:pPr>
            <a:r>
              <a:rPr lang="en-US" sz="2500" dirty="0">
                <a:solidFill>
                  <a:srgbClr val="404155"/>
                </a:solidFill>
                <a:latin typeface="Corben" pitchFamily="34" charset="0"/>
                <a:ea typeface="Corben" pitchFamily="34" charset="-122"/>
                <a:cs typeface="Corben" pitchFamily="34" charset="-120"/>
              </a:rPr>
              <a:t>1000</a:t>
            </a:r>
            <a:endParaRPr lang="en-US" sz="2500" dirty="0"/>
          </a:p>
        </p:txBody>
      </p:sp>
      <p:pic>
        <p:nvPicPr>
          <p:cNvPr id="9" name="Image 1" descr="preencoded.png"/>
          <p:cNvPicPr>
            <a:picLocks noChangeAspect="1"/>
          </p:cNvPicPr>
          <p:nvPr/>
        </p:nvPicPr>
        <p:blipFill>
          <a:blip r:embed="rId3"/>
          <a:stretch>
            <a:fillRect/>
          </a:stretch>
        </p:blipFill>
        <p:spPr>
          <a:xfrm>
            <a:off x="2340412" y="4759643"/>
            <a:ext cx="1935123" cy="1935123"/>
          </a:xfrm>
          <a:prstGeom prst="rect">
            <a:avLst/>
          </a:prstGeom>
        </p:spPr>
      </p:pic>
      <p:sp>
        <p:nvSpPr>
          <p:cNvPr id="10" name="Text 6"/>
          <p:cNvSpPr/>
          <p:nvPr/>
        </p:nvSpPr>
        <p:spPr>
          <a:xfrm>
            <a:off x="2501622" y="6855857"/>
            <a:ext cx="1612583" cy="201454"/>
          </a:xfrm>
          <a:prstGeom prst="rect">
            <a:avLst/>
          </a:prstGeom>
          <a:noFill/>
          <a:ln/>
        </p:spPr>
        <p:txBody>
          <a:bodyPr wrap="none" lIns="0" tIns="0" rIns="0" bIns="0" rtlCol="0" anchor="t"/>
          <a:lstStyle/>
          <a:p>
            <a:pPr marL="0" indent="0" algn="ctr">
              <a:lnSpc>
                <a:spcPts val="1550"/>
              </a:lnSpc>
              <a:buNone/>
            </a:pPr>
            <a:r>
              <a:rPr lang="en-US" sz="1250" dirty="0">
                <a:solidFill>
                  <a:srgbClr val="404155"/>
                </a:solidFill>
                <a:latin typeface="Corben" pitchFamily="34" charset="0"/>
                <a:ea typeface="Corben" pitchFamily="34" charset="-122"/>
                <a:cs typeface="Corben" pitchFamily="34" charset="-120"/>
              </a:rPr>
              <a:t>Upper Threshold</a:t>
            </a:r>
            <a:endParaRPr lang="en-US" sz="1250" dirty="0"/>
          </a:p>
        </p:txBody>
      </p:sp>
      <p:sp>
        <p:nvSpPr>
          <p:cNvPr id="11" name="Text 7"/>
          <p:cNvSpPr/>
          <p:nvPr/>
        </p:nvSpPr>
        <p:spPr>
          <a:xfrm>
            <a:off x="793790" y="7186255"/>
            <a:ext cx="5028367" cy="206454"/>
          </a:xfrm>
          <a:prstGeom prst="rect">
            <a:avLst/>
          </a:prstGeom>
          <a:noFill/>
          <a:ln/>
        </p:spPr>
        <p:txBody>
          <a:bodyPr wrap="none" lIns="0" tIns="0" rIns="0" bIns="0" rtlCol="0" anchor="t"/>
          <a:lstStyle/>
          <a:p>
            <a:pPr marL="0" indent="0" algn="ctr">
              <a:lnSpc>
                <a:spcPts val="1600"/>
              </a:lnSpc>
              <a:buNone/>
            </a:pPr>
            <a:r>
              <a:rPr lang="en-US" sz="1000" dirty="0">
                <a:solidFill>
                  <a:srgbClr val="404155"/>
                </a:solidFill>
                <a:latin typeface="Nobile" pitchFamily="34" charset="0"/>
                <a:ea typeface="Nobile" pitchFamily="34" charset="-122"/>
                <a:cs typeface="Nobile" pitchFamily="34" charset="-120"/>
              </a:rPr>
              <a:t>Wallet points clustering</a:t>
            </a:r>
            <a:endParaRPr lang="en-US" sz="1000" dirty="0"/>
          </a:p>
        </p:txBody>
      </p:sp>
      <p:sp>
        <p:nvSpPr>
          <p:cNvPr id="15" name="Content Placeholder 2">
            <a:extLst>
              <a:ext uri="{FF2B5EF4-FFF2-40B4-BE49-F238E27FC236}">
                <a16:creationId xmlns:a16="http://schemas.microsoft.com/office/drawing/2014/main" id="{F2FAB248-C228-E51F-08AE-5139F8EDD6EE}"/>
              </a:ext>
            </a:extLst>
          </p:cNvPr>
          <p:cNvSpPr txBox="1">
            <a:spLocks/>
          </p:cNvSpPr>
          <p:nvPr/>
        </p:nvSpPr>
        <p:spPr>
          <a:xfrm>
            <a:off x="5091954" y="1537017"/>
            <a:ext cx="9072282" cy="411672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Transaction values range widely, but most customers cluster around 500 to 1,000 wallet points. Low-risk customers are concentrated at these thresholds, likely due to loyalty milestones, while high-risk customers are more dispersed. This suggests that encouraging structured wallet point accumulation could help reduce churn.</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3" name="Text 0"/>
          <p:cNvSpPr/>
          <p:nvPr/>
        </p:nvSpPr>
        <p:spPr>
          <a:xfrm>
            <a:off x="304799" y="806823"/>
            <a:ext cx="4446495" cy="3792191"/>
          </a:xfrm>
          <a:prstGeom prst="rect">
            <a:avLst/>
          </a:prstGeom>
          <a:noFill/>
          <a:ln/>
        </p:spPr>
        <p:txBody>
          <a:bodyPr wrap="square" lIns="0" tIns="0" rIns="0" bIns="0" rtlCol="0" anchor="t"/>
          <a:lstStyle/>
          <a:p>
            <a:pPr marL="0" indent="0" algn="l">
              <a:lnSpc>
                <a:spcPts val="4850"/>
              </a:lnSpc>
              <a:buNone/>
            </a:pPr>
            <a:r>
              <a:rPr lang="en-US" sz="3200" dirty="0">
                <a:solidFill>
                  <a:srgbClr val="1B1B27"/>
                </a:solidFill>
                <a:latin typeface="Corben" pitchFamily="34" charset="0"/>
                <a:ea typeface="Corben" pitchFamily="34" charset="-122"/>
                <a:cs typeface="Corben" pitchFamily="34" charset="-120"/>
              </a:rPr>
              <a:t>Data Understanding (Customer Tenure Distribution By Churn Risk)</a:t>
            </a:r>
            <a:endParaRPr lang="en-US" sz="3200" dirty="0"/>
          </a:p>
        </p:txBody>
      </p:sp>
      <p:sp>
        <p:nvSpPr>
          <p:cNvPr id="4" name="Text 1"/>
          <p:cNvSpPr/>
          <p:nvPr/>
        </p:nvSpPr>
        <p:spPr>
          <a:xfrm>
            <a:off x="358588" y="6456108"/>
            <a:ext cx="14038729" cy="1304621"/>
          </a:xfrm>
          <a:prstGeom prst="rect">
            <a:avLst/>
          </a:prstGeom>
          <a:noFill/>
          <a:ln/>
        </p:spPr>
        <p:txBody>
          <a:bodyPr wrap="square" lIns="0" tIns="0" rIns="0" bIns="0" rtlCol="0" anchor="t"/>
          <a:lstStyle/>
          <a:p>
            <a:pPr marL="0" indent="0" algn="l">
              <a:lnSpc>
                <a:spcPts val="2500"/>
              </a:lnSpc>
              <a:buNone/>
            </a:pPr>
            <a:r>
              <a:rPr lang="en-US" dirty="0">
                <a:solidFill>
                  <a:srgbClr val="404155"/>
                </a:solidFill>
                <a:latin typeface="Nobile" pitchFamily="34" charset="0"/>
                <a:ea typeface="Nobile" pitchFamily="34" charset="-122"/>
                <a:cs typeface="Nobile" pitchFamily="34" charset="-120"/>
              </a:rPr>
              <a:t>The KDE (Kernel Density Estimation) plot visualizes how customer tenure relates to churn risk, revealing unexpected patterns about long-term customer loyalty.</a:t>
            </a:r>
            <a:endParaRPr lang="en-US" dirty="0"/>
          </a:p>
        </p:txBody>
      </p:sp>
      <p:pic>
        <p:nvPicPr>
          <p:cNvPr id="5" name="Content Placeholder 4">
            <a:extLst>
              <a:ext uri="{FF2B5EF4-FFF2-40B4-BE49-F238E27FC236}">
                <a16:creationId xmlns:a16="http://schemas.microsoft.com/office/drawing/2014/main" id="{4774202B-C0D8-6E9A-F47D-45E39682905F}"/>
              </a:ext>
            </a:extLst>
          </p:cNvPr>
          <p:cNvPicPr>
            <a:picLocks noChangeAspect="1"/>
          </p:cNvPicPr>
          <p:nvPr/>
        </p:nvPicPr>
        <p:blipFill>
          <a:blip r:embed="rId3"/>
          <a:stretch>
            <a:fillRect/>
          </a:stretch>
        </p:blipFill>
        <p:spPr>
          <a:xfrm>
            <a:off x="5354920" y="424328"/>
            <a:ext cx="8695762" cy="56477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787241" y="541258"/>
            <a:ext cx="12308252" cy="983933"/>
          </a:xfrm>
          <a:prstGeom prst="rect">
            <a:avLst/>
          </a:prstGeom>
          <a:noFill/>
          <a:ln/>
        </p:spPr>
        <p:txBody>
          <a:bodyPr wrap="square" lIns="0" tIns="0" rIns="0" bIns="0" rtlCol="0" anchor="t"/>
          <a:lstStyle/>
          <a:p>
            <a:pPr marL="0" indent="0" algn="l">
              <a:lnSpc>
                <a:spcPts val="3850"/>
              </a:lnSpc>
              <a:buNone/>
            </a:pPr>
            <a:r>
              <a:rPr lang="en-US" sz="3050" dirty="0">
                <a:solidFill>
                  <a:srgbClr val="1B1B27"/>
                </a:solidFill>
                <a:latin typeface="Corben" pitchFamily="34" charset="0"/>
                <a:ea typeface="Corben" pitchFamily="34" charset="-122"/>
                <a:cs typeface="Corben" pitchFamily="34" charset="-120"/>
              </a:rPr>
              <a:t>Data Understanding (Customer Tenure Distribution By Churn Risk)</a:t>
            </a:r>
            <a:endParaRPr lang="en-US" sz="3050" dirty="0"/>
          </a:p>
        </p:txBody>
      </p:sp>
      <p:sp>
        <p:nvSpPr>
          <p:cNvPr id="4" name="Shape 1"/>
          <p:cNvSpPr/>
          <p:nvPr/>
        </p:nvSpPr>
        <p:spPr>
          <a:xfrm>
            <a:off x="787241" y="1761292"/>
            <a:ext cx="22860" cy="4152781"/>
          </a:xfrm>
          <a:prstGeom prst="roundRect">
            <a:avLst>
              <a:gd name="adj" fmla="val 289310"/>
            </a:avLst>
          </a:prstGeom>
          <a:solidFill>
            <a:srgbClr val="B8BFDF"/>
          </a:solidFill>
          <a:ln/>
        </p:spPr>
      </p:sp>
      <p:sp>
        <p:nvSpPr>
          <p:cNvPr id="5" name="Shape 2"/>
          <p:cNvSpPr/>
          <p:nvPr/>
        </p:nvSpPr>
        <p:spPr>
          <a:xfrm>
            <a:off x="832961" y="1698550"/>
            <a:ext cx="12440033" cy="1174313"/>
          </a:xfrm>
          <a:prstGeom prst="rect">
            <a:avLst/>
          </a:prstGeom>
          <a:solidFill>
            <a:srgbClr val="D2D9F9"/>
          </a:solidFill>
          <a:ln w="7620">
            <a:solidFill>
              <a:srgbClr val="B8BFDF"/>
            </a:solidFill>
            <a:prstDash val="solid"/>
          </a:ln>
        </p:spPr>
      </p:sp>
      <p:sp>
        <p:nvSpPr>
          <p:cNvPr id="6" name="Text 3"/>
          <p:cNvSpPr/>
          <p:nvPr/>
        </p:nvSpPr>
        <p:spPr>
          <a:xfrm>
            <a:off x="832961" y="1828799"/>
            <a:ext cx="3227980" cy="245983"/>
          </a:xfrm>
          <a:prstGeom prst="rect">
            <a:avLst/>
          </a:prstGeom>
          <a:noFill/>
          <a:ln/>
        </p:spPr>
        <p:txBody>
          <a:bodyPr wrap="none" lIns="0" tIns="0" rIns="0" bIns="0" rtlCol="0" anchor="t"/>
          <a:lstStyle/>
          <a:p>
            <a:pPr marL="0" indent="0" algn="l">
              <a:lnSpc>
                <a:spcPts val="1900"/>
              </a:lnSpc>
              <a:buNone/>
            </a:pPr>
            <a:r>
              <a:rPr lang="en-US" sz="2400" dirty="0">
                <a:solidFill>
                  <a:srgbClr val="404155"/>
                </a:solidFill>
                <a:ea typeface="Corben" pitchFamily="34" charset="-122"/>
                <a:cs typeface="Corben" pitchFamily="34" charset="-120"/>
              </a:rPr>
              <a:t>High-Risk Concentration</a:t>
            </a:r>
            <a:endParaRPr lang="en-US" sz="2400" dirty="0"/>
          </a:p>
        </p:txBody>
      </p:sp>
      <p:sp>
        <p:nvSpPr>
          <p:cNvPr id="7" name="Text 4"/>
          <p:cNvSpPr/>
          <p:nvPr/>
        </p:nvSpPr>
        <p:spPr>
          <a:xfrm>
            <a:off x="967501" y="2266712"/>
            <a:ext cx="11290239" cy="503873"/>
          </a:xfrm>
          <a:prstGeom prst="rect">
            <a:avLst/>
          </a:prstGeom>
          <a:noFill/>
          <a:ln/>
        </p:spPr>
        <p:txBody>
          <a:bodyPr wrap="square" lIns="0" tIns="0" rIns="0" bIns="0" rtlCol="0" anchor="t"/>
          <a:lstStyle/>
          <a:p>
            <a:pPr marL="0" indent="0" algn="l">
              <a:lnSpc>
                <a:spcPts val="1950"/>
              </a:lnSpc>
              <a:buNone/>
            </a:pPr>
            <a:r>
              <a:rPr lang="en-US" sz="2000" dirty="0">
                <a:solidFill>
                  <a:srgbClr val="404155"/>
                </a:solidFill>
                <a:ea typeface="Nobile" pitchFamily="34" charset="-122"/>
                <a:cs typeface="Nobile" pitchFamily="34" charset="-120"/>
              </a:rPr>
              <a:t>The KDE plot indicates that high churn-risk customers are </a:t>
            </a:r>
            <a:r>
              <a:rPr lang="en-US" sz="2000" b="1" dirty="0">
                <a:solidFill>
                  <a:srgbClr val="404155"/>
                </a:solidFill>
                <a:ea typeface="Nobile" pitchFamily="34" charset="-122"/>
                <a:cs typeface="Nobile" pitchFamily="34" charset="-120"/>
              </a:rPr>
              <a:t>concentrated between 2,800 and 3,000 days of tenure</a:t>
            </a:r>
            <a:r>
              <a:rPr lang="en-US" sz="2000" dirty="0">
                <a:solidFill>
                  <a:srgbClr val="404155"/>
                </a:solidFill>
                <a:ea typeface="Nobile" pitchFamily="34" charset="-122"/>
                <a:cs typeface="Nobile" pitchFamily="34" charset="-120"/>
              </a:rPr>
              <a:t>, representing a critical vulnerability period</a:t>
            </a:r>
            <a:r>
              <a:rPr lang="en-US" sz="1200" dirty="0">
                <a:solidFill>
                  <a:srgbClr val="404155"/>
                </a:solidFill>
                <a:latin typeface="Nobile" pitchFamily="34" charset="0"/>
                <a:ea typeface="Nobile" pitchFamily="34" charset="-122"/>
                <a:cs typeface="Nobile" pitchFamily="34" charset="-120"/>
              </a:rPr>
              <a:t>.</a:t>
            </a:r>
            <a:endParaRPr lang="en-US" sz="1200" dirty="0"/>
          </a:p>
        </p:txBody>
      </p:sp>
      <p:sp>
        <p:nvSpPr>
          <p:cNvPr id="8" name="Shape 5"/>
          <p:cNvSpPr/>
          <p:nvPr/>
        </p:nvSpPr>
        <p:spPr>
          <a:xfrm>
            <a:off x="810101" y="3250525"/>
            <a:ext cx="12440033" cy="1174313"/>
          </a:xfrm>
          <a:prstGeom prst="rect">
            <a:avLst/>
          </a:prstGeom>
          <a:solidFill>
            <a:srgbClr val="D2D9F9"/>
          </a:solidFill>
          <a:ln w="7620">
            <a:solidFill>
              <a:srgbClr val="B8BFDF"/>
            </a:solidFill>
            <a:prstDash val="solid"/>
          </a:ln>
        </p:spPr>
      </p:sp>
      <p:sp>
        <p:nvSpPr>
          <p:cNvPr id="9" name="Text 6"/>
          <p:cNvSpPr/>
          <p:nvPr/>
        </p:nvSpPr>
        <p:spPr>
          <a:xfrm>
            <a:off x="832961" y="3321130"/>
            <a:ext cx="2755839" cy="340400"/>
          </a:xfrm>
          <a:prstGeom prst="rect">
            <a:avLst/>
          </a:prstGeom>
          <a:noFill/>
          <a:ln/>
        </p:spPr>
        <p:txBody>
          <a:bodyPr wrap="none" lIns="0" tIns="0" rIns="0" bIns="0" rtlCol="0" anchor="t"/>
          <a:lstStyle/>
          <a:p>
            <a:pPr>
              <a:lnSpc>
                <a:spcPts val="1900"/>
              </a:lnSpc>
            </a:pPr>
            <a:r>
              <a:rPr lang="en-US" sz="2400" dirty="0">
                <a:solidFill>
                  <a:srgbClr val="404155"/>
                </a:solidFill>
              </a:rPr>
              <a:t>Low-Risk Distribution</a:t>
            </a:r>
          </a:p>
        </p:txBody>
      </p:sp>
      <p:sp>
        <p:nvSpPr>
          <p:cNvPr id="10" name="Text 7"/>
          <p:cNvSpPr/>
          <p:nvPr/>
        </p:nvSpPr>
        <p:spPr>
          <a:xfrm>
            <a:off x="832961" y="3755946"/>
            <a:ext cx="12321251" cy="503873"/>
          </a:xfrm>
          <a:prstGeom prst="rect">
            <a:avLst/>
          </a:prstGeom>
          <a:noFill/>
          <a:ln/>
        </p:spPr>
        <p:txBody>
          <a:bodyPr wrap="square" lIns="0" tIns="0" rIns="0" bIns="0" rtlCol="0" anchor="t"/>
          <a:lstStyle/>
          <a:p>
            <a:pPr marL="0" indent="0" algn="l">
              <a:lnSpc>
                <a:spcPts val="1950"/>
              </a:lnSpc>
              <a:buNone/>
            </a:pPr>
            <a:r>
              <a:rPr lang="en-US" sz="2000" dirty="0">
                <a:solidFill>
                  <a:srgbClr val="404155"/>
                </a:solidFill>
              </a:rPr>
              <a:t>Low-risk customers are more widely distributed across the tenure spectrum, suggesting varied loyalty patterns among stable customers.</a:t>
            </a:r>
          </a:p>
        </p:txBody>
      </p:sp>
      <p:sp>
        <p:nvSpPr>
          <p:cNvPr id="11" name="Shape 8"/>
          <p:cNvSpPr/>
          <p:nvPr/>
        </p:nvSpPr>
        <p:spPr>
          <a:xfrm>
            <a:off x="832961" y="4837091"/>
            <a:ext cx="12417173" cy="1174313"/>
          </a:xfrm>
          <a:prstGeom prst="rect">
            <a:avLst/>
          </a:prstGeom>
          <a:solidFill>
            <a:srgbClr val="D2D9F9"/>
          </a:solidFill>
          <a:ln w="7620">
            <a:solidFill>
              <a:srgbClr val="B8BFDF"/>
            </a:solidFill>
            <a:prstDash val="solid"/>
          </a:ln>
        </p:spPr>
      </p:sp>
      <p:sp>
        <p:nvSpPr>
          <p:cNvPr id="12" name="Text 9"/>
          <p:cNvSpPr/>
          <p:nvPr/>
        </p:nvSpPr>
        <p:spPr>
          <a:xfrm>
            <a:off x="901761" y="4864501"/>
            <a:ext cx="2687039" cy="245983"/>
          </a:xfrm>
          <a:prstGeom prst="rect">
            <a:avLst/>
          </a:prstGeom>
          <a:noFill/>
          <a:ln/>
        </p:spPr>
        <p:txBody>
          <a:bodyPr wrap="none" lIns="0" tIns="0" rIns="0" bIns="0" rtlCol="0" anchor="t"/>
          <a:lstStyle/>
          <a:p>
            <a:pPr indent="0">
              <a:lnSpc>
                <a:spcPts val="1900"/>
              </a:lnSpc>
              <a:buNone/>
            </a:pPr>
            <a:r>
              <a:rPr lang="en-US" sz="2400" dirty="0">
                <a:solidFill>
                  <a:srgbClr val="404155"/>
                </a:solidFill>
              </a:rPr>
              <a:t>Surprising Finding</a:t>
            </a:r>
          </a:p>
        </p:txBody>
      </p:sp>
      <p:sp>
        <p:nvSpPr>
          <p:cNvPr id="13" name="Text 10"/>
          <p:cNvSpPr/>
          <p:nvPr/>
        </p:nvSpPr>
        <p:spPr>
          <a:xfrm>
            <a:off x="832961" y="5239225"/>
            <a:ext cx="12043274" cy="503873"/>
          </a:xfrm>
          <a:prstGeom prst="rect">
            <a:avLst/>
          </a:prstGeom>
          <a:noFill/>
          <a:ln/>
        </p:spPr>
        <p:txBody>
          <a:bodyPr wrap="square" lIns="0" tIns="0" rIns="0" bIns="0" rtlCol="0" anchor="t"/>
          <a:lstStyle/>
          <a:p>
            <a:pPr marL="0" indent="0" algn="l">
              <a:lnSpc>
                <a:spcPts val="1950"/>
              </a:lnSpc>
              <a:buNone/>
            </a:pPr>
            <a:r>
              <a:rPr lang="en-US" sz="2000" dirty="0">
                <a:solidFill>
                  <a:srgbClr val="404155"/>
                </a:solidFill>
              </a:rPr>
              <a:t>Although longer tenure often signals loyalty, a subset of long-tenured customers still faces elevated churn risk, challenging conventional assumptions.</a:t>
            </a:r>
          </a:p>
        </p:txBody>
      </p:sp>
      <p:sp>
        <p:nvSpPr>
          <p:cNvPr id="14" name="Text 11"/>
          <p:cNvSpPr/>
          <p:nvPr/>
        </p:nvSpPr>
        <p:spPr>
          <a:xfrm>
            <a:off x="5618171" y="6198839"/>
            <a:ext cx="2750830" cy="295275"/>
          </a:xfrm>
          <a:prstGeom prst="rect">
            <a:avLst/>
          </a:prstGeom>
          <a:noFill/>
          <a:ln/>
        </p:spPr>
        <p:txBody>
          <a:bodyPr wrap="none" lIns="0" tIns="0" rIns="0" bIns="0" rtlCol="0" anchor="t"/>
          <a:lstStyle/>
          <a:p>
            <a:pPr marL="0" indent="0" algn="l">
              <a:lnSpc>
                <a:spcPts val="2300"/>
              </a:lnSpc>
              <a:buNone/>
            </a:pPr>
            <a:r>
              <a:rPr lang="en-US" sz="2000" dirty="0">
                <a:solidFill>
                  <a:srgbClr val="1B1B27"/>
                </a:solidFill>
                <a:ea typeface="Corben" pitchFamily="34" charset="-122"/>
                <a:cs typeface="Corben" pitchFamily="34" charset="-120"/>
              </a:rPr>
              <a:t>Strategic Implication</a:t>
            </a:r>
            <a:endParaRPr lang="en-US" sz="2000" dirty="0"/>
          </a:p>
        </p:txBody>
      </p:sp>
      <p:sp>
        <p:nvSpPr>
          <p:cNvPr id="15" name="Text 12"/>
          <p:cNvSpPr/>
          <p:nvPr/>
        </p:nvSpPr>
        <p:spPr>
          <a:xfrm>
            <a:off x="203199" y="6531050"/>
            <a:ext cx="14110447" cy="1434498"/>
          </a:xfrm>
          <a:prstGeom prst="rect">
            <a:avLst/>
          </a:prstGeom>
          <a:ln/>
        </p:spPr>
        <p:style>
          <a:lnRef idx="2">
            <a:schemeClr val="accent5"/>
          </a:lnRef>
          <a:fillRef idx="1">
            <a:schemeClr val="lt1"/>
          </a:fillRef>
          <a:effectRef idx="0">
            <a:schemeClr val="accent5"/>
          </a:effectRef>
          <a:fontRef idx="minor">
            <a:schemeClr val="dk1"/>
          </a:fontRef>
        </p:style>
        <p:txBody>
          <a:bodyPr wrap="square" lIns="0" tIns="0" rIns="0" bIns="0" rtlCol="0" anchor="t"/>
          <a:lstStyle/>
          <a:p>
            <a:pPr marL="0" indent="0" algn="l">
              <a:lnSpc>
                <a:spcPct val="150000"/>
              </a:lnSpc>
              <a:buNone/>
            </a:pPr>
            <a:r>
              <a:rPr lang="en-US" sz="2000" dirty="0">
                <a:solidFill>
                  <a:srgbClr val="404155"/>
                </a:solidFill>
                <a:ea typeface="Nobile" pitchFamily="34" charset="-122"/>
                <a:cs typeface="Nobile" pitchFamily="34" charset="-120"/>
              </a:rPr>
              <a:t>The overlap around 3,000–3,200 days suggests that </a:t>
            </a:r>
            <a:r>
              <a:rPr lang="en-US" sz="2000" b="1" dirty="0">
                <a:solidFill>
                  <a:srgbClr val="404155"/>
                </a:solidFill>
                <a:ea typeface="Nobile" pitchFamily="34" charset="-122"/>
                <a:cs typeface="Nobile" pitchFamily="34" charset="-120"/>
              </a:rPr>
              <a:t>tenure alone is not a reliable predictor of churn</a:t>
            </a:r>
            <a:r>
              <a:rPr lang="en-US" sz="2000" dirty="0">
                <a:solidFill>
                  <a:srgbClr val="404155"/>
                </a:solidFill>
                <a:ea typeface="Nobile" pitchFamily="34" charset="-122"/>
                <a:cs typeface="Nobile" pitchFamily="34" charset="-120"/>
              </a:rPr>
              <a:t>, highlighting the importance of combining it with behavioral factors such as complaints, engagement levels, and service quality metrics for more accurate predictions and targeted retention strategies.</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Text 0"/>
          <p:cNvSpPr/>
          <p:nvPr/>
        </p:nvSpPr>
        <p:spPr>
          <a:xfrm>
            <a:off x="333603" y="831549"/>
            <a:ext cx="4889834" cy="2078992"/>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(Churn Risk by Complaint Status)</a:t>
            </a:r>
            <a:endParaRPr lang="en-US" sz="3900" dirty="0"/>
          </a:p>
        </p:txBody>
      </p:sp>
      <p:sp>
        <p:nvSpPr>
          <p:cNvPr id="4" name="Text 1"/>
          <p:cNvSpPr/>
          <p:nvPr/>
        </p:nvSpPr>
        <p:spPr>
          <a:xfrm>
            <a:off x="937766" y="6791949"/>
            <a:ext cx="12754868" cy="983439"/>
          </a:xfrm>
          <a:prstGeom prst="rect">
            <a:avLst/>
          </a:prstGeom>
          <a:noFill/>
          <a:ln/>
        </p:spPr>
        <p:txBody>
          <a:bodyPr wrap="square" lIns="0" tIns="0" rIns="0" bIns="0" rtlCol="0" anchor="t"/>
          <a:lstStyle/>
          <a:p>
            <a:pPr marL="0" indent="0" algn="l">
              <a:lnSpc>
                <a:spcPct val="150000"/>
              </a:lnSpc>
              <a:buNone/>
            </a:pPr>
            <a:r>
              <a:rPr lang="en-US" sz="2400" dirty="0">
                <a:solidFill>
                  <a:srgbClr val="404155"/>
                </a:solidFill>
                <a:ea typeface="Nobile" pitchFamily="34" charset="-122"/>
                <a:cs typeface="Nobile" pitchFamily="34" charset="-120"/>
              </a:rPr>
              <a:t>Examining the relationship between customer complaints and churn risk reveals critical insights about service quality impacts and resolution effectiveness</a:t>
            </a:r>
            <a:r>
              <a:rPr lang="en-US" sz="1550" dirty="0">
                <a:solidFill>
                  <a:srgbClr val="404155"/>
                </a:solidFill>
                <a:latin typeface="Nobile" pitchFamily="34" charset="0"/>
                <a:ea typeface="Nobile" pitchFamily="34" charset="-122"/>
                <a:cs typeface="Nobile" pitchFamily="34" charset="-120"/>
              </a:rPr>
              <a:t>.</a:t>
            </a:r>
            <a:endParaRPr lang="en-US" sz="1550" dirty="0"/>
          </a:p>
        </p:txBody>
      </p:sp>
      <p:pic>
        <p:nvPicPr>
          <p:cNvPr id="5" name="Content Placeholder 4">
            <a:extLst>
              <a:ext uri="{FF2B5EF4-FFF2-40B4-BE49-F238E27FC236}">
                <a16:creationId xmlns:a16="http://schemas.microsoft.com/office/drawing/2014/main" id="{94300E1A-1DCE-813D-98C7-5302B495FEB7}"/>
              </a:ext>
            </a:extLst>
          </p:cNvPr>
          <p:cNvPicPr>
            <a:picLocks noChangeAspect="1"/>
          </p:cNvPicPr>
          <p:nvPr/>
        </p:nvPicPr>
        <p:blipFill>
          <a:blip r:embed="rId3"/>
          <a:stretch>
            <a:fillRect/>
          </a:stretch>
        </p:blipFill>
        <p:spPr>
          <a:xfrm>
            <a:off x="5331012" y="1574613"/>
            <a:ext cx="8821270" cy="498755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690568"/>
            <a:ext cx="12732187"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(Churn Risk by Complaint Status)</a:t>
            </a:r>
            <a:endParaRPr lang="en-US" sz="3900" dirty="0"/>
          </a:p>
        </p:txBody>
      </p:sp>
      <p:sp>
        <p:nvSpPr>
          <p:cNvPr id="3" name="Text 1"/>
          <p:cNvSpPr/>
          <p:nvPr/>
        </p:nvSpPr>
        <p:spPr>
          <a:xfrm>
            <a:off x="793790" y="2608302"/>
            <a:ext cx="3384233"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Universal Elevated Risk</a:t>
            </a:r>
            <a:endParaRPr lang="en-US" sz="2300" dirty="0"/>
          </a:p>
        </p:txBody>
      </p:sp>
      <p:sp>
        <p:nvSpPr>
          <p:cNvPr id="4" name="Text 2"/>
          <p:cNvSpPr/>
          <p:nvPr/>
        </p:nvSpPr>
        <p:spPr>
          <a:xfrm>
            <a:off x="793790" y="3278029"/>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Most customers fall under the </a:t>
            </a:r>
            <a:r>
              <a:rPr lang="en-US" sz="1550" b="1" dirty="0">
                <a:solidFill>
                  <a:srgbClr val="404155"/>
                </a:solidFill>
                <a:latin typeface="Nobile" pitchFamily="34" charset="0"/>
                <a:ea typeface="Nobile" pitchFamily="34" charset="-122"/>
                <a:cs typeface="Nobile" pitchFamily="34" charset="-120"/>
              </a:rPr>
              <a:t>"Not Applicable"</a:t>
            </a:r>
            <a:r>
              <a:rPr lang="en-US" sz="1550" dirty="0">
                <a:solidFill>
                  <a:srgbClr val="404155"/>
                </a:solidFill>
                <a:latin typeface="Nobile" pitchFamily="34" charset="0"/>
                <a:ea typeface="Nobile" pitchFamily="34" charset="-122"/>
                <a:cs typeface="Nobile" pitchFamily="34" charset="-120"/>
              </a:rPr>
              <a:t> complaint status, suggesting they did not raise any complaints, yet even in this group, churn-risk customers outnumber those not at risk. Across all other complaint categories—whether "Unsolved," "Solved," "Solved in Follow-up," or "No Information Available"—the number of churn-risk customers is consistently higher.</a:t>
            </a:r>
            <a:endParaRPr lang="en-US" sz="1550" dirty="0"/>
          </a:p>
        </p:txBody>
      </p:sp>
      <p:sp>
        <p:nvSpPr>
          <p:cNvPr id="5" name="Shape 3"/>
          <p:cNvSpPr/>
          <p:nvPr/>
        </p:nvSpPr>
        <p:spPr>
          <a:xfrm>
            <a:off x="793790" y="4453890"/>
            <a:ext cx="446484" cy="446484"/>
          </a:xfrm>
          <a:prstGeom prst="roundRect">
            <a:avLst>
              <a:gd name="adj" fmla="val 18670"/>
            </a:avLst>
          </a:prstGeom>
          <a:solidFill>
            <a:srgbClr val="D2D9F9"/>
          </a:solidFill>
          <a:ln w="7620">
            <a:solidFill>
              <a:srgbClr val="B8BFDF"/>
            </a:solidFill>
            <a:prstDash val="solid"/>
          </a:ln>
        </p:spPr>
      </p:sp>
      <p:sp>
        <p:nvSpPr>
          <p:cNvPr id="6" name="Text 4"/>
          <p:cNvSpPr/>
          <p:nvPr/>
        </p:nvSpPr>
        <p:spPr>
          <a:xfrm>
            <a:off x="1438632" y="4522113"/>
            <a:ext cx="276034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Complaints Signal Risk</a:t>
            </a:r>
            <a:endParaRPr lang="en-US" sz="1950" dirty="0"/>
          </a:p>
        </p:txBody>
      </p:sp>
      <p:sp>
        <p:nvSpPr>
          <p:cNvPr id="7" name="Text 5"/>
          <p:cNvSpPr/>
          <p:nvPr/>
        </p:nvSpPr>
        <p:spPr>
          <a:xfrm>
            <a:off x="1438632" y="4951333"/>
            <a:ext cx="3537347" cy="127015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 very presence of a complaint, </a:t>
            </a:r>
            <a:r>
              <a:rPr lang="en-US" sz="1550" b="1" dirty="0">
                <a:solidFill>
                  <a:srgbClr val="404155"/>
                </a:solidFill>
                <a:latin typeface="Nobile" pitchFamily="34" charset="0"/>
                <a:ea typeface="Nobile" pitchFamily="34" charset="-122"/>
                <a:cs typeface="Nobile" pitchFamily="34" charset="-120"/>
              </a:rPr>
              <a:t>regardless of resolution status</a:t>
            </a:r>
            <a:r>
              <a:rPr lang="en-US" sz="1550" dirty="0">
                <a:solidFill>
                  <a:srgbClr val="404155"/>
                </a:solidFill>
                <a:latin typeface="Nobile" pitchFamily="34" charset="0"/>
                <a:ea typeface="Nobile" pitchFamily="34" charset="-122"/>
                <a:cs typeface="Nobile" pitchFamily="34" charset="-120"/>
              </a:rPr>
              <a:t>, is strongly linked to higher churn risk across all categories.</a:t>
            </a:r>
            <a:endParaRPr lang="en-US" sz="1550" dirty="0"/>
          </a:p>
        </p:txBody>
      </p:sp>
      <p:sp>
        <p:nvSpPr>
          <p:cNvPr id="8" name="Shape 6"/>
          <p:cNvSpPr/>
          <p:nvPr/>
        </p:nvSpPr>
        <p:spPr>
          <a:xfrm>
            <a:off x="5223986" y="4453890"/>
            <a:ext cx="446484" cy="446484"/>
          </a:xfrm>
          <a:prstGeom prst="roundRect">
            <a:avLst>
              <a:gd name="adj" fmla="val 18670"/>
            </a:avLst>
          </a:prstGeom>
          <a:solidFill>
            <a:srgbClr val="D2D9F9"/>
          </a:solidFill>
          <a:ln w="7620">
            <a:solidFill>
              <a:srgbClr val="B8BFDF"/>
            </a:solidFill>
            <a:prstDash val="solid"/>
          </a:ln>
        </p:spPr>
      </p:sp>
      <p:sp>
        <p:nvSpPr>
          <p:cNvPr id="9" name="Text 7"/>
          <p:cNvSpPr/>
          <p:nvPr/>
        </p:nvSpPr>
        <p:spPr>
          <a:xfrm>
            <a:off x="5868829" y="452211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Resolution Gaps</a:t>
            </a:r>
            <a:endParaRPr lang="en-US" sz="1950" dirty="0"/>
          </a:p>
        </p:txBody>
      </p:sp>
      <p:sp>
        <p:nvSpPr>
          <p:cNvPr id="10" name="Text 8"/>
          <p:cNvSpPr/>
          <p:nvPr/>
        </p:nvSpPr>
        <p:spPr>
          <a:xfrm>
            <a:off x="5868829" y="4951333"/>
            <a:ext cx="3537466" cy="158769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 fact that churn remains elevated </a:t>
            </a:r>
            <a:r>
              <a:rPr lang="en-US" sz="1550" b="1" dirty="0">
                <a:solidFill>
                  <a:srgbClr val="404155"/>
                </a:solidFill>
                <a:latin typeface="Nobile" pitchFamily="34" charset="0"/>
                <a:ea typeface="Nobile" pitchFamily="34" charset="-122"/>
                <a:cs typeface="Nobile" pitchFamily="34" charset="-120"/>
              </a:rPr>
              <a:t>even when complaints are marked as solved</a:t>
            </a:r>
            <a:r>
              <a:rPr lang="en-US" sz="1550" dirty="0">
                <a:solidFill>
                  <a:srgbClr val="404155"/>
                </a:solidFill>
                <a:latin typeface="Nobile" pitchFamily="34" charset="0"/>
                <a:ea typeface="Nobile" pitchFamily="34" charset="-122"/>
                <a:cs typeface="Nobile" pitchFamily="34" charset="-120"/>
              </a:rPr>
              <a:t> suggests potential gaps in customer satisfaction or follow-up effectiveness.</a:t>
            </a:r>
            <a:endParaRPr lang="en-US" sz="1550" dirty="0"/>
          </a:p>
        </p:txBody>
      </p:sp>
      <p:sp>
        <p:nvSpPr>
          <p:cNvPr id="11" name="Shape 9"/>
          <p:cNvSpPr/>
          <p:nvPr/>
        </p:nvSpPr>
        <p:spPr>
          <a:xfrm>
            <a:off x="9654302" y="4453890"/>
            <a:ext cx="446484" cy="446484"/>
          </a:xfrm>
          <a:prstGeom prst="roundRect">
            <a:avLst>
              <a:gd name="adj" fmla="val 18670"/>
            </a:avLst>
          </a:prstGeom>
          <a:solidFill>
            <a:srgbClr val="D2D9F9"/>
          </a:solidFill>
          <a:ln w="7620">
            <a:solidFill>
              <a:srgbClr val="B8BFDF"/>
            </a:solidFill>
            <a:prstDash val="solid"/>
          </a:ln>
        </p:spPr>
      </p:sp>
      <p:sp>
        <p:nvSpPr>
          <p:cNvPr id="12" name="Text 10"/>
          <p:cNvSpPr/>
          <p:nvPr/>
        </p:nvSpPr>
        <p:spPr>
          <a:xfrm>
            <a:off x="10299144" y="452211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Intervention Needed</a:t>
            </a:r>
            <a:endParaRPr lang="en-US" sz="1950" dirty="0"/>
          </a:p>
        </p:txBody>
      </p:sp>
      <p:sp>
        <p:nvSpPr>
          <p:cNvPr id="13" name="Text 11"/>
          <p:cNvSpPr/>
          <p:nvPr/>
        </p:nvSpPr>
        <p:spPr>
          <a:xfrm>
            <a:off x="10299144" y="4951333"/>
            <a:ext cx="3537466" cy="158769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This pattern indicates that ISPs need to </a:t>
            </a:r>
            <a:r>
              <a:rPr lang="en-US" sz="1550" b="1" dirty="0">
                <a:solidFill>
                  <a:srgbClr val="404155"/>
                </a:solidFill>
                <a:latin typeface="Nobile" pitchFamily="34" charset="0"/>
                <a:ea typeface="Nobile" pitchFamily="34" charset="-122"/>
                <a:cs typeface="Nobile" pitchFamily="34" charset="-120"/>
              </a:rPr>
              <a:t>improve not just complaint resolution but also post-resolution engagement</a:t>
            </a:r>
            <a:r>
              <a:rPr lang="en-US" sz="1550" dirty="0">
                <a:solidFill>
                  <a:srgbClr val="404155"/>
                </a:solidFill>
                <a:latin typeface="Nobile" pitchFamily="34" charset="0"/>
                <a:ea typeface="Nobile" pitchFamily="34" charset="-122"/>
                <a:cs typeface="Nobile" pitchFamily="34" charset="-120"/>
              </a:rPr>
              <a:t> to truly retain at-risk customers.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06541" y="-340659"/>
            <a:ext cx="5486400" cy="8229600"/>
          </a:xfrm>
          <a:prstGeom prst="rect">
            <a:avLst/>
          </a:prstGeom>
        </p:spPr>
      </p:pic>
      <p:sp>
        <p:nvSpPr>
          <p:cNvPr id="3" name="Text 0"/>
          <p:cNvSpPr/>
          <p:nvPr/>
        </p:nvSpPr>
        <p:spPr>
          <a:xfrm>
            <a:off x="2242832" y="235913"/>
            <a:ext cx="4961811" cy="620078"/>
          </a:xfrm>
          <a:prstGeom prst="rect">
            <a:avLst/>
          </a:prstGeom>
          <a:noFill/>
          <a:ln/>
        </p:spPr>
        <p:txBody>
          <a:bodyPr wrap="none" lIns="0" tIns="0" rIns="0" bIns="0" rtlCol="0" anchor="t"/>
          <a:lstStyle/>
          <a:p>
            <a:pPr marL="0" indent="0" algn="l">
              <a:lnSpc>
                <a:spcPts val="4850"/>
              </a:lnSpc>
              <a:buNone/>
            </a:pPr>
            <a:r>
              <a:rPr lang="en-US" sz="5400" dirty="0">
                <a:solidFill>
                  <a:srgbClr val="1B1B27"/>
                </a:solidFill>
                <a:latin typeface="Corben" pitchFamily="34" charset="0"/>
                <a:ea typeface="Corben" pitchFamily="34" charset="-122"/>
                <a:cs typeface="Corben" pitchFamily="34" charset="-120"/>
              </a:rPr>
              <a:t>Introduction</a:t>
            </a:r>
            <a:endParaRPr lang="en-US" sz="5400" dirty="0"/>
          </a:p>
        </p:txBody>
      </p:sp>
      <p:sp>
        <p:nvSpPr>
          <p:cNvPr id="4" name="Text 1"/>
          <p:cNvSpPr/>
          <p:nvPr/>
        </p:nvSpPr>
        <p:spPr>
          <a:xfrm>
            <a:off x="3943390" y="1185790"/>
            <a:ext cx="2977039" cy="372070"/>
          </a:xfrm>
          <a:prstGeom prst="rect">
            <a:avLst/>
          </a:prstGeom>
          <a:noFill/>
          <a:ln/>
        </p:spPr>
        <p:txBody>
          <a:bodyPr wrap="none" lIns="0" tIns="0" rIns="0" bIns="0" rtlCol="0" anchor="t"/>
          <a:lstStyle/>
          <a:p>
            <a:pPr marL="0" indent="0" algn="l">
              <a:lnSpc>
                <a:spcPts val="2900"/>
              </a:lnSpc>
              <a:buNone/>
            </a:pPr>
            <a:r>
              <a:rPr lang="en-US" sz="3200" dirty="0">
                <a:solidFill>
                  <a:srgbClr val="1B1B27"/>
                </a:solidFill>
                <a:latin typeface="Corben" pitchFamily="34" charset="0"/>
                <a:ea typeface="Corben" pitchFamily="34" charset="-122"/>
                <a:cs typeface="Corben" pitchFamily="34" charset="-120"/>
              </a:rPr>
              <a:t>The Challenge</a:t>
            </a:r>
            <a:endParaRPr lang="en-US" sz="3200" dirty="0"/>
          </a:p>
        </p:txBody>
      </p:sp>
      <p:sp>
        <p:nvSpPr>
          <p:cNvPr id="5" name="Text 2"/>
          <p:cNvSpPr/>
          <p:nvPr/>
        </p:nvSpPr>
        <p:spPr>
          <a:xfrm>
            <a:off x="3850882" y="1868903"/>
            <a:ext cx="4828988" cy="6124784"/>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nchor="t"/>
          <a:lstStyle/>
          <a:p>
            <a:pPr marL="0" indent="0" algn="l">
              <a:lnSpc>
                <a:spcPct val="150000"/>
              </a:lnSpc>
              <a:buNone/>
            </a:pPr>
            <a:r>
              <a:rPr lang="en-US" sz="2000" b="1" dirty="0">
                <a:solidFill>
                  <a:srgbClr val="404155"/>
                </a:solidFill>
                <a:latin typeface="Nobile" pitchFamily="34" charset="0"/>
                <a:ea typeface="Nobile" pitchFamily="34" charset="-122"/>
                <a:cs typeface="Nobile" pitchFamily="34" charset="-120"/>
              </a:rPr>
              <a:t>Customer churn is a critical challenge for Internet Service Providers (ISPs).</a:t>
            </a:r>
            <a:r>
              <a:rPr lang="en-US" sz="2000" dirty="0">
                <a:solidFill>
                  <a:srgbClr val="404155"/>
                </a:solidFill>
                <a:latin typeface="Nobile" pitchFamily="34" charset="0"/>
                <a:ea typeface="Nobile" pitchFamily="34" charset="-122"/>
                <a:cs typeface="Nobile" pitchFamily="34" charset="-120"/>
              </a:rPr>
              <a:t> In Kenya's fast-growing and competitive ISP market, customers can easily switch providers due to price sensitivity, service quality, or customer support issues. High churn rates not only reduce immediate revenue but also undermines long-term investments in costly network infrastructure development.</a:t>
            </a:r>
            <a:endParaRPr lang="en-US" sz="2000" dirty="0"/>
          </a:p>
        </p:txBody>
      </p:sp>
      <p:sp>
        <p:nvSpPr>
          <p:cNvPr id="6" name="Text 3"/>
          <p:cNvSpPr/>
          <p:nvPr/>
        </p:nvSpPr>
        <p:spPr>
          <a:xfrm>
            <a:off x="9931558" y="1185790"/>
            <a:ext cx="2977039" cy="372070"/>
          </a:xfrm>
          <a:prstGeom prst="rect">
            <a:avLst/>
          </a:prstGeom>
          <a:noFill/>
          <a:ln/>
        </p:spPr>
        <p:txBody>
          <a:bodyPr wrap="none" lIns="0" tIns="0" rIns="0" bIns="0" rtlCol="0" anchor="t"/>
          <a:lstStyle/>
          <a:p>
            <a:pPr marL="0" indent="0" algn="l">
              <a:lnSpc>
                <a:spcPts val="2900"/>
              </a:lnSpc>
              <a:buNone/>
            </a:pPr>
            <a:r>
              <a:rPr lang="en-US" sz="2800" dirty="0">
                <a:solidFill>
                  <a:srgbClr val="1B1B27"/>
                </a:solidFill>
                <a:latin typeface="Corben" pitchFamily="34" charset="0"/>
                <a:ea typeface="Corben" pitchFamily="34" charset="-122"/>
                <a:cs typeface="Corben" pitchFamily="34" charset="-120"/>
              </a:rPr>
              <a:t>The Cost</a:t>
            </a:r>
            <a:endParaRPr lang="en-US" sz="2800" dirty="0"/>
          </a:p>
        </p:txBody>
      </p:sp>
      <p:sp>
        <p:nvSpPr>
          <p:cNvPr id="7" name="Text 4"/>
          <p:cNvSpPr/>
          <p:nvPr/>
        </p:nvSpPr>
        <p:spPr>
          <a:xfrm>
            <a:off x="9006542" y="1868902"/>
            <a:ext cx="5307106" cy="6124783"/>
          </a:xfrm>
          <a:prstGeom prst="rect">
            <a:avLst/>
          </a:prstGeom>
          <a:ln/>
        </p:spPr>
        <p:style>
          <a:lnRef idx="2">
            <a:schemeClr val="accent2"/>
          </a:lnRef>
          <a:fillRef idx="1">
            <a:schemeClr val="lt1"/>
          </a:fillRef>
          <a:effectRef idx="0">
            <a:schemeClr val="accent2"/>
          </a:effectRef>
          <a:fontRef idx="minor">
            <a:schemeClr val="dk1"/>
          </a:fontRef>
        </p:style>
        <p:txBody>
          <a:bodyPr wrap="square" lIns="0" tIns="0" rIns="0" bIns="0" rtlCol="0" anchor="t"/>
          <a:lstStyle/>
          <a:p>
            <a:pPr marL="0" indent="0" algn="l">
              <a:lnSpc>
                <a:spcPct val="150000"/>
              </a:lnSpc>
              <a:buNone/>
            </a:pPr>
            <a:r>
              <a:rPr lang="en-US" sz="2000" b="1" dirty="0">
                <a:solidFill>
                  <a:srgbClr val="404155"/>
                </a:solidFill>
                <a:latin typeface="Nobile" pitchFamily="34" charset="0"/>
                <a:ea typeface="Nobile" pitchFamily="34" charset="-122"/>
                <a:cs typeface="Nobile" pitchFamily="34" charset="-120"/>
              </a:rPr>
              <a:t>Retaining existing customers is far more cost-effective than acquiring new ones.</a:t>
            </a:r>
            <a:r>
              <a:rPr lang="en-US" sz="2000" dirty="0">
                <a:solidFill>
                  <a:srgbClr val="404155"/>
                </a:solidFill>
                <a:latin typeface="Nobile" pitchFamily="34" charset="0"/>
                <a:ea typeface="Nobile" pitchFamily="34" charset="-122"/>
                <a:cs typeface="Nobile" pitchFamily="34" charset="-120"/>
              </a:rPr>
              <a:t> Studies in telecommunications demonstrate that effective churn prediction and retention strategies can save up to five times the cost of bringing in new subscribers. For ISPs operating in competitive markets, this makes churn management a strategic necessity rather than just a technical issue.</a:t>
            </a:r>
            <a:endParaRPr lang="en-US" sz="2000" dirty="0"/>
          </a:p>
        </p:txBody>
      </p:sp>
      <p:pic>
        <p:nvPicPr>
          <p:cNvPr id="11" name="Picture 10">
            <a:extLst>
              <a:ext uri="{FF2B5EF4-FFF2-40B4-BE49-F238E27FC236}">
                <a16:creationId xmlns:a16="http://schemas.microsoft.com/office/drawing/2014/main" id="{AFB78D97-F438-86CE-F637-59AD8B09E30B}"/>
              </a:ext>
            </a:extLst>
          </p:cNvPr>
          <p:cNvPicPr>
            <a:picLocks noChangeAspect="1"/>
          </p:cNvPicPr>
          <p:nvPr/>
        </p:nvPicPr>
        <p:blipFill>
          <a:blip r:embed="rId4"/>
          <a:stretch>
            <a:fillRect/>
          </a:stretch>
        </p:blipFill>
        <p:spPr>
          <a:xfrm>
            <a:off x="464828" y="1643529"/>
            <a:ext cx="2977039" cy="5348941"/>
          </a:xfrm>
          <a:prstGeom prst="rect">
            <a:avLst/>
          </a:prstGeom>
          <a:effectLst>
            <a:softEdge rad="317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1600" y="161364"/>
            <a:ext cx="4060115" cy="3801035"/>
          </a:xfrm>
          <a:prstGeom prst="rect">
            <a:avLst/>
          </a:prstGeom>
        </p:spPr>
      </p:pic>
      <p:sp>
        <p:nvSpPr>
          <p:cNvPr id="3" name="Text 0"/>
          <p:cNvSpPr/>
          <p:nvPr/>
        </p:nvSpPr>
        <p:spPr>
          <a:xfrm>
            <a:off x="229964" y="4523060"/>
            <a:ext cx="3403730" cy="3162681"/>
          </a:xfrm>
          <a:prstGeom prst="rect">
            <a:avLst/>
          </a:prstGeom>
          <a:noFill/>
          <a:ln/>
        </p:spPr>
        <p:txBody>
          <a:bodyPr wrap="square" lIns="0" tIns="0" rIns="0" bIns="0" rtlCol="0" anchor="t"/>
          <a:lstStyle/>
          <a:p>
            <a:pPr marL="0" indent="0" algn="l">
              <a:lnSpc>
                <a:spcPts val="4850"/>
              </a:lnSpc>
              <a:buNone/>
            </a:pPr>
            <a:r>
              <a:rPr lang="en-US" sz="2800" dirty="0">
                <a:solidFill>
                  <a:srgbClr val="1B1B27"/>
                </a:solidFill>
                <a:latin typeface="Corben" pitchFamily="34" charset="0"/>
                <a:ea typeface="Corben" pitchFamily="34" charset="-122"/>
                <a:cs typeface="Corben" pitchFamily="34" charset="-120"/>
              </a:rPr>
              <a:t>Data Understanding (Average Churn Risk By Region)</a:t>
            </a:r>
            <a:endParaRPr lang="en-US" sz="2800" dirty="0"/>
          </a:p>
        </p:txBody>
      </p:sp>
      <p:sp>
        <p:nvSpPr>
          <p:cNvPr id="5" name="Text 1"/>
          <p:cNvSpPr/>
          <p:nvPr/>
        </p:nvSpPr>
        <p:spPr>
          <a:xfrm>
            <a:off x="5006944" y="5549748"/>
            <a:ext cx="7265793" cy="426934"/>
          </a:xfrm>
          <a:prstGeom prst="rect">
            <a:avLst/>
          </a:prstGeom>
          <a:ln/>
        </p:spPr>
        <p:style>
          <a:lnRef idx="1">
            <a:schemeClr val="accent1"/>
          </a:lnRef>
          <a:fillRef idx="2">
            <a:schemeClr val="accent1"/>
          </a:fillRef>
          <a:effectRef idx="1">
            <a:schemeClr val="accent1"/>
          </a:effectRef>
          <a:fontRef idx="minor">
            <a:schemeClr val="dk1"/>
          </a:fontRef>
        </p:style>
        <p:txBody>
          <a:bodyPr wrap="square" lIns="0" tIns="0" rIns="0" bIns="0" rtlCol="0" anchor="t"/>
          <a:lstStyle/>
          <a:p>
            <a:pPr marL="0" indent="0" algn="ctr">
              <a:lnSpc>
                <a:spcPts val="2900"/>
              </a:lnSpc>
              <a:buNone/>
            </a:pPr>
            <a:r>
              <a:rPr lang="en-US" sz="2300" dirty="0">
                <a:solidFill>
                  <a:srgbClr val="1B1B27"/>
                </a:solidFill>
                <a:latin typeface="Corben" pitchFamily="34" charset="0"/>
                <a:ea typeface="Corben" pitchFamily="34" charset="-122"/>
                <a:cs typeface="Corben" pitchFamily="34" charset="-120"/>
              </a:rPr>
              <a:t>Geographic Churn Patterns</a:t>
            </a:r>
            <a:endParaRPr lang="en-US" sz="2300" dirty="0"/>
          </a:p>
        </p:txBody>
      </p:sp>
      <p:sp>
        <p:nvSpPr>
          <p:cNvPr id="6" name="Text 2"/>
          <p:cNvSpPr/>
          <p:nvPr/>
        </p:nvSpPr>
        <p:spPr>
          <a:xfrm>
            <a:off x="5006944" y="6143893"/>
            <a:ext cx="3536156" cy="158769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Analyzing average churn risk across different regions reveals important geographic variations that can inform targeted retention strategies and resource allocation decisions.</a:t>
            </a:r>
            <a:endParaRPr lang="en-US" sz="1550" dirty="0"/>
          </a:p>
        </p:txBody>
      </p:sp>
      <p:sp>
        <p:nvSpPr>
          <p:cNvPr id="7" name="Text 3"/>
          <p:cNvSpPr/>
          <p:nvPr/>
        </p:nvSpPr>
        <p:spPr>
          <a:xfrm>
            <a:off x="9553872" y="6042364"/>
            <a:ext cx="3238500" cy="190523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Understanding regional differences in churn risk enables ISPs to customize their approach based on local market conditions, infrastructure quality, and competitive dynamics.</a:t>
            </a:r>
            <a:endParaRPr lang="en-US" sz="1550" dirty="0"/>
          </a:p>
        </p:txBody>
      </p:sp>
      <p:sp>
        <p:nvSpPr>
          <p:cNvPr id="8" name="Shape 4"/>
          <p:cNvSpPr/>
          <p:nvPr/>
        </p:nvSpPr>
        <p:spPr>
          <a:xfrm>
            <a:off x="8963368" y="6042364"/>
            <a:ext cx="22860" cy="1905238"/>
          </a:xfrm>
          <a:prstGeom prst="rect">
            <a:avLst/>
          </a:prstGeom>
          <a:solidFill>
            <a:srgbClr val="4967E9"/>
          </a:solidFill>
          <a:ln/>
        </p:spPr>
      </p:sp>
      <p:pic>
        <p:nvPicPr>
          <p:cNvPr id="9" name="Content Placeholder 4">
            <a:extLst>
              <a:ext uri="{FF2B5EF4-FFF2-40B4-BE49-F238E27FC236}">
                <a16:creationId xmlns:a16="http://schemas.microsoft.com/office/drawing/2014/main" id="{30594E1E-9E86-499D-DE30-B7F59CA8A2D3}"/>
              </a:ext>
            </a:extLst>
          </p:cNvPr>
          <p:cNvPicPr>
            <a:picLocks noChangeAspect="1"/>
          </p:cNvPicPr>
          <p:nvPr/>
        </p:nvPicPr>
        <p:blipFill>
          <a:blip r:embed="rId4"/>
          <a:stretch>
            <a:fillRect/>
          </a:stretch>
        </p:blipFill>
        <p:spPr>
          <a:xfrm>
            <a:off x="4445448" y="281997"/>
            <a:ext cx="9773621" cy="51005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36331" y="332478"/>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Average Churn Risk By Region</a:t>
            </a:r>
            <a:endParaRPr lang="en-US" sz="3900" dirty="0"/>
          </a:p>
        </p:txBody>
      </p:sp>
      <p:sp>
        <p:nvSpPr>
          <p:cNvPr id="4" name="Text 1"/>
          <p:cNvSpPr/>
          <p:nvPr/>
        </p:nvSpPr>
        <p:spPr>
          <a:xfrm>
            <a:off x="5676565" y="1957852"/>
            <a:ext cx="7556421" cy="1968689"/>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ea typeface="Nobile" pitchFamily="34" charset="-122"/>
                <a:cs typeface="Nobile" pitchFamily="34" charset="-120"/>
              </a:rPr>
              <a:t>Customers in city regions exhibit the highest average churn risk, followed by those in towns, while villages report the lowest. The narrow confidence intervals suggest these differences are </a:t>
            </a:r>
            <a:r>
              <a:rPr lang="en-US" sz="2000" b="1" dirty="0">
                <a:solidFill>
                  <a:srgbClr val="404155"/>
                </a:solidFill>
                <a:ea typeface="Nobile" pitchFamily="34" charset="-122"/>
                <a:cs typeface="Nobile" pitchFamily="34" charset="-120"/>
              </a:rPr>
              <a:t>statistically significant</a:t>
            </a:r>
            <a:r>
              <a:rPr lang="en-US" sz="2000" dirty="0">
                <a:solidFill>
                  <a:srgbClr val="404155"/>
                </a:solidFill>
                <a:ea typeface="Nobile" pitchFamily="34" charset="-122"/>
                <a:cs typeface="Nobile" pitchFamily="34" charset="-120"/>
              </a:rPr>
              <a:t>, especially between city and village customers.</a:t>
            </a:r>
            <a:endParaRPr lang="en-US" sz="2000" dirty="0"/>
          </a:p>
        </p:txBody>
      </p:sp>
      <p:sp>
        <p:nvSpPr>
          <p:cNvPr id="5" name="Text 2"/>
          <p:cNvSpPr/>
          <p:nvPr/>
        </p:nvSpPr>
        <p:spPr>
          <a:xfrm>
            <a:off x="5676565" y="5009567"/>
            <a:ext cx="7556421" cy="2524361"/>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ea typeface="Nobile" pitchFamily="34" charset="-122"/>
                <a:cs typeface="Nobile" pitchFamily="34" charset="-120"/>
              </a:rPr>
              <a:t>This pattern indicates that urban customers are more prone to churn, likely due to higher service expectations and greater availability of alternatives. These insights highlight the importance of developing </a:t>
            </a:r>
            <a:r>
              <a:rPr lang="en-US" sz="2000" b="1" dirty="0">
                <a:solidFill>
                  <a:srgbClr val="404155"/>
                </a:solidFill>
                <a:ea typeface="Nobile" pitchFamily="34" charset="-122"/>
                <a:cs typeface="Nobile" pitchFamily="34" charset="-120"/>
              </a:rPr>
              <a:t>location-based retention strategies</a:t>
            </a:r>
            <a:r>
              <a:rPr lang="en-US" sz="2000" dirty="0">
                <a:solidFill>
                  <a:srgbClr val="404155"/>
                </a:solidFill>
                <a:ea typeface="Nobile" pitchFamily="34" charset="-122"/>
                <a:cs typeface="Nobile" pitchFamily="34" charset="-120"/>
              </a:rPr>
              <a:t> that address the unique needs of different customer groups.</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636472" y="94106"/>
            <a:ext cx="994910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Analysis: Machine Learning Findings</a:t>
            </a:r>
            <a:endParaRPr lang="en-US" sz="3900" dirty="0"/>
          </a:p>
        </p:txBody>
      </p:sp>
      <p:sp>
        <p:nvSpPr>
          <p:cNvPr id="3" name="Text 1"/>
          <p:cNvSpPr/>
          <p:nvPr/>
        </p:nvSpPr>
        <p:spPr>
          <a:xfrm>
            <a:off x="172237" y="809670"/>
            <a:ext cx="14165316" cy="711025"/>
          </a:xfrm>
          <a:prstGeom prst="rect">
            <a:avLst/>
          </a:prstGeom>
          <a:ln/>
        </p:spPr>
        <p:style>
          <a:lnRef idx="1">
            <a:schemeClr val="accent3"/>
          </a:lnRef>
          <a:fillRef idx="2">
            <a:schemeClr val="accent3"/>
          </a:fillRef>
          <a:effectRef idx="1">
            <a:schemeClr val="accent3"/>
          </a:effectRef>
          <a:fontRef idx="minor">
            <a:schemeClr val="dk1"/>
          </a:fontRef>
        </p:style>
        <p:txBody>
          <a:bodyPr wrap="square" lIns="0" tIns="0" rIns="0" bIns="0" rtlCol="0" anchor="t"/>
          <a:lstStyle/>
          <a:p>
            <a:pPr marL="0" indent="0" algn="l">
              <a:lnSpc>
                <a:spcPts val="2500"/>
              </a:lnSpc>
              <a:buNone/>
            </a:pPr>
            <a:r>
              <a:rPr lang="en-US" dirty="0">
                <a:solidFill>
                  <a:srgbClr val="404155"/>
                </a:solidFill>
                <a:ea typeface="Nobile" pitchFamily="34" charset="-122"/>
                <a:cs typeface="Nobile" pitchFamily="34" charset="-120"/>
              </a:rPr>
              <a:t>Ensemble models (Random Forest, XGBoost, LightGBM) outperformed others, achieving </a:t>
            </a:r>
            <a:r>
              <a:rPr lang="en-US" b="1" dirty="0">
                <a:solidFill>
                  <a:srgbClr val="404155"/>
                </a:solidFill>
                <a:ea typeface="Nobile" pitchFamily="34" charset="-122"/>
                <a:cs typeface="Nobile" pitchFamily="34" charset="-120"/>
              </a:rPr>
              <a:t>~93% accuracy</a:t>
            </a:r>
            <a:r>
              <a:rPr lang="en-US" dirty="0">
                <a:solidFill>
                  <a:srgbClr val="404155"/>
                </a:solidFill>
                <a:ea typeface="Nobile" pitchFamily="34" charset="-122"/>
                <a:cs typeface="Nobile" pitchFamily="34" charset="-120"/>
              </a:rPr>
              <a:t> and </a:t>
            </a:r>
            <a:r>
              <a:rPr lang="en-US" b="1" dirty="0">
                <a:solidFill>
                  <a:srgbClr val="404155"/>
                </a:solidFill>
                <a:ea typeface="Nobile" pitchFamily="34" charset="-122"/>
                <a:cs typeface="Nobile" pitchFamily="34" charset="-120"/>
              </a:rPr>
              <a:t>ROC-AUC &gt;0.97</a:t>
            </a:r>
            <a:r>
              <a:rPr lang="en-US" dirty="0">
                <a:solidFill>
                  <a:srgbClr val="404155"/>
                </a:solidFill>
                <a:ea typeface="Nobile" pitchFamily="34" charset="-122"/>
                <a:cs typeface="Nobile" pitchFamily="34" charset="-120"/>
              </a:rPr>
              <a:t>. LightGBM showed the best overall balance.</a:t>
            </a:r>
            <a:endParaRPr lang="en-US" dirty="0"/>
          </a:p>
        </p:txBody>
      </p:sp>
      <p:sp>
        <p:nvSpPr>
          <p:cNvPr id="4" name="Text 2"/>
          <p:cNvSpPr/>
          <p:nvPr/>
        </p:nvSpPr>
        <p:spPr>
          <a:xfrm>
            <a:off x="94543" y="2966164"/>
            <a:ext cx="4477457" cy="1253224"/>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Logistic Regression was decent but weaker on recall, while the MLP Neural Net underperformed despite its complexity.</a:t>
            </a:r>
            <a:endParaRPr lang="en-US" sz="2000" dirty="0"/>
          </a:p>
        </p:txBody>
      </p:sp>
      <p:sp>
        <p:nvSpPr>
          <p:cNvPr id="5" name="Text 3"/>
          <p:cNvSpPr/>
          <p:nvPr/>
        </p:nvSpPr>
        <p:spPr>
          <a:xfrm>
            <a:off x="172237" y="5202238"/>
            <a:ext cx="4477457" cy="1473479"/>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The chart demonstrates the </a:t>
            </a:r>
            <a:r>
              <a:rPr lang="en-US" sz="2000" b="1" dirty="0">
                <a:solidFill>
                  <a:srgbClr val="404155"/>
                </a:solidFill>
                <a:ea typeface="Nobile" pitchFamily="34" charset="-122"/>
                <a:cs typeface="Nobile" pitchFamily="34" charset="-120"/>
              </a:rPr>
              <a:t>superior performance of tree-based ensemble methods</a:t>
            </a:r>
            <a:r>
              <a:rPr lang="en-US" sz="2000" dirty="0">
                <a:solidFill>
                  <a:srgbClr val="404155"/>
                </a:solidFill>
                <a:ea typeface="Nobile" pitchFamily="34" charset="-122"/>
                <a:cs typeface="Nobile" pitchFamily="34" charset="-120"/>
              </a:rPr>
              <a:t> in predicting customer churn with high precision and reliability.</a:t>
            </a:r>
            <a:endParaRPr lang="en-US" sz="2000" dirty="0"/>
          </a:p>
        </p:txBody>
      </p:sp>
      <p:pic>
        <p:nvPicPr>
          <p:cNvPr id="6" name="Image 0" descr="preencoded.png"/>
          <p:cNvPicPr>
            <a:picLocks noChangeAspect="1"/>
          </p:cNvPicPr>
          <p:nvPr/>
        </p:nvPicPr>
        <p:blipFill>
          <a:blip r:embed="rId3"/>
          <a:stretch>
            <a:fillRect/>
          </a:stretch>
        </p:blipFill>
        <p:spPr>
          <a:xfrm>
            <a:off x="4787153" y="2211294"/>
            <a:ext cx="9472706" cy="54589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65290"/>
            <a:ext cx="825484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Key Findings: ISP Churn Prediction</a:t>
            </a:r>
            <a:endParaRPr lang="en-US" sz="3900" dirty="0"/>
          </a:p>
        </p:txBody>
      </p:sp>
      <p:sp>
        <p:nvSpPr>
          <p:cNvPr id="3" name="Shape 1"/>
          <p:cNvSpPr/>
          <p:nvPr/>
        </p:nvSpPr>
        <p:spPr>
          <a:xfrm>
            <a:off x="793790" y="2382203"/>
            <a:ext cx="4215289" cy="2141815"/>
          </a:xfrm>
          <a:prstGeom prst="roundRect">
            <a:avLst>
              <a:gd name="adj" fmla="val 5123"/>
            </a:avLst>
          </a:prstGeom>
          <a:solidFill>
            <a:srgbClr val="F9F9FF">
              <a:alpha val="95000"/>
            </a:srgbClr>
          </a:solidFill>
          <a:ln w="22860">
            <a:solidFill>
              <a:srgbClr val="B8BFDF"/>
            </a:solidFill>
            <a:prstDash val="solid"/>
          </a:ln>
        </p:spPr>
      </p:sp>
      <p:sp>
        <p:nvSpPr>
          <p:cNvPr id="4" name="Shape 2"/>
          <p:cNvSpPr/>
          <p:nvPr/>
        </p:nvSpPr>
        <p:spPr>
          <a:xfrm>
            <a:off x="770930" y="2382203"/>
            <a:ext cx="91440" cy="2141815"/>
          </a:xfrm>
          <a:prstGeom prst="roundRect">
            <a:avLst>
              <a:gd name="adj" fmla="val 91163"/>
            </a:avLst>
          </a:prstGeom>
          <a:solidFill>
            <a:srgbClr val="4967E9"/>
          </a:solidFill>
          <a:ln/>
        </p:spPr>
      </p:sp>
      <p:sp>
        <p:nvSpPr>
          <p:cNvPr id="5" name="Text 3"/>
          <p:cNvSpPr/>
          <p:nvPr/>
        </p:nvSpPr>
        <p:spPr>
          <a:xfrm>
            <a:off x="1083588" y="26034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Churn Patterns</a:t>
            </a:r>
            <a:endParaRPr lang="en-US" sz="1950" dirty="0"/>
          </a:p>
        </p:txBody>
      </p:sp>
      <p:sp>
        <p:nvSpPr>
          <p:cNvPr id="6" name="Text 4"/>
          <p:cNvSpPr/>
          <p:nvPr/>
        </p:nvSpPr>
        <p:spPr>
          <a:xfrm>
            <a:off x="1083588" y="3032641"/>
            <a:ext cx="3704273" cy="1377994"/>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Basic members churn most (</a:t>
            </a:r>
            <a:r>
              <a:rPr lang="en-US" sz="2000" b="1" dirty="0">
                <a:solidFill>
                  <a:srgbClr val="404155"/>
                </a:solidFill>
                <a:ea typeface="Nobile" pitchFamily="34" charset="-122"/>
                <a:cs typeface="Nobile" pitchFamily="34" charset="-120"/>
              </a:rPr>
              <a:t>27%</a:t>
            </a:r>
            <a:r>
              <a:rPr lang="en-US" sz="2000" dirty="0">
                <a:solidFill>
                  <a:srgbClr val="404155"/>
                </a:solidFill>
                <a:ea typeface="Nobile" pitchFamily="34" charset="-122"/>
                <a:cs typeface="Nobile" pitchFamily="34" charset="-120"/>
              </a:rPr>
              <a:t>) vs. Gold (</a:t>
            </a:r>
            <a:r>
              <a:rPr lang="en-US" sz="2000" b="1" dirty="0">
                <a:solidFill>
                  <a:srgbClr val="404155"/>
                </a:solidFill>
                <a:ea typeface="Nobile" pitchFamily="34" charset="-122"/>
                <a:cs typeface="Nobile" pitchFamily="34" charset="-120"/>
              </a:rPr>
              <a:t>8%</a:t>
            </a:r>
            <a:r>
              <a:rPr lang="en-US" sz="2000" dirty="0">
                <a:solidFill>
                  <a:srgbClr val="404155"/>
                </a:solidFill>
                <a:ea typeface="Nobile" pitchFamily="34" charset="-122"/>
                <a:cs typeface="Nobile" pitchFamily="34" charset="-120"/>
              </a:rPr>
              <a:t>), and urban customers are </a:t>
            </a:r>
            <a:r>
              <a:rPr lang="en-US" sz="2000" b="1" dirty="0">
                <a:solidFill>
                  <a:srgbClr val="404155"/>
                </a:solidFill>
                <a:ea typeface="Nobile" pitchFamily="34" charset="-122"/>
                <a:cs typeface="Nobile" pitchFamily="34" charset="-120"/>
              </a:rPr>
              <a:t>1.6x more likely</a:t>
            </a:r>
            <a:r>
              <a:rPr lang="en-US" sz="2000" dirty="0">
                <a:solidFill>
                  <a:srgbClr val="404155"/>
                </a:solidFill>
                <a:ea typeface="Nobile" pitchFamily="34" charset="-122"/>
                <a:cs typeface="Nobile" pitchFamily="34" charset="-120"/>
              </a:rPr>
              <a:t> to churn.</a:t>
            </a:r>
            <a:endParaRPr lang="en-US" sz="2000" dirty="0"/>
          </a:p>
        </p:txBody>
      </p:sp>
      <p:sp>
        <p:nvSpPr>
          <p:cNvPr id="7" name="Shape 5"/>
          <p:cNvSpPr/>
          <p:nvPr/>
        </p:nvSpPr>
        <p:spPr>
          <a:xfrm>
            <a:off x="5207437" y="2382203"/>
            <a:ext cx="4215408" cy="2141815"/>
          </a:xfrm>
          <a:prstGeom prst="roundRect">
            <a:avLst>
              <a:gd name="adj" fmla="val 5123"/>
            </a:avLst>
          </a:prstGeom>
          <a:solidFill>
            <a:srgbClr val="F9F9FF">
              <a:alpha val="95000"/>
            </a:srgbClr>
          </a:solidFill>
          <a:ln w="22860">
            <a:solidFill>
              <a:srgbClr val="B8BFDF"/>
            </a:solidFill>
            <a:prstDash val="solid"/>
          </a:ln>
        </p:spPr>
      </p:sp>
      <p:sp>
        <p:nvSpPr>
          <p:cNvPr id="8" name="Shape 6"/>
          <p:cNvSpPr/>
          <p:nvPr/>
        </p:nvSpPr>
        <p:spPr>
          <a:xfrm>
            <a:off x="5184577" y="2382203"/>
            <a:ext cx="91440" cy="2141815"/>
          </a:xfrm>
          <a:prstGeom prst="roundRect">
            <a:avLst>
              <a:gd name="adj" fmla="val 91163"/>
            </a:avLst>
          </a:prstGeom>
          <a:solidFill>
            <a:srgbClr val="4967E9"/>
          </a:solidFill>
          <a:ln/>
        </p:spPr>
      </p:sp>
      <p:sp>
        <p:nvSpPr>
          <p:cNvPr id="9" name="Text 7"/>
          <p:cNvSpPr/>
          <p:nvPr/>
        </p:nvSpPr>
        <p:spPr>
          <a:xfrm>
            <a:off x="5497235" y="26034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Complaints Matter</a:t>
            </a:r>
            <a:endParaRPr lang="en-US" sz="1950" dirty="0"/>
          </a:p>
        </p:txBody>
      </p:sp>
      <p:sp>
        <p:nvSpPr>
          <p:cNvPr id="10" name="Text 8"/>
          <p:cNvSpPr/>
          <p:nvPr/>
        </p:nvSpPr>
        <p:spPr>
          <a:xfrm>
            <a:off x="5497235" y="3032641"/>
            <a:ext cx="3704392" cy="1330183"/>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Customers with complaints—solved or not—remain </a:t>
            </a:r>
            <a:r>
              <a:rPr lang="en-US" sz="2000" b="1" dirty="0">
                <a:solidFill>
                  <a:srgbClr val="404155"/>
                </a:solidFill>
                <a:ea typeface="Nobile" pitchFamily="34" charset="-122"/>
                <a:cs typeface="Nobile" pitchFamily="34" charset="-120"/>
              </a:rPr>
              <a:t>twice as likely to churn</a:t>
            </a:r>
            <a:r>
              <a:rPr lang="en-US" sz="2000" dirty="0">
                <a:solidFill>
                  <a:srgbClr val="404155"/>
                </a:solidFill>
                <a:ea typeface="Nobile" pitchFamily="34" charset="-122"/>
                <a:cs typeface="Nobile" pitchFamily="34" charset="-120"/>
              </a:rPr>
              <a:t>, revealing gaps in satisfaction.</a:t>
            </a:r>
            <a:endParaRPr lang="en-US" sz="2000" dirty="0"/>
          </a:p>
        </p:txBody>
      </p:sp>
      <p:sp>
        <p:nvSpPr>
          <p:cNvPr id="11" name="Shape 9"/>
          <p:cNvSpPr/>
          <p:nvPr/>
        </p:nvSpPr>
        <p:spPr>
          <a:xfrm>
            <a:off x="9621203" y="2382203"/>
            <a:ext cx="4215289" cy="2141815"/>
          </a:xfrm>
          <a:prstGeom prst="roundRect">
            <a:avLst>
              <a:gd name="adj" fmla="val 5123"/>
            </a:avLst>
          </a:prstGeom>
          <a:solidFill>
            <a:srgbClr val="F9F9FF">
              <a:alpha val="95000"/>
            </a:srgbClr>
          </a:solidFill>
          <a:ln w="22860">
            <a:solidFill>
              <a:srgbClr val="B8BFDF"/>
            </a:solidFill>
            <a:prstDash val="solid"/>
          </a:ln>
        </p:spPr>
      </p:sp>
      <p:sp>
        <p:nvSpPr>
          <p:cNvPr id="12" name="Shape 10"/>
          <p:cNvSpPr/>
          <p:nvPr/>
        </p:nvSpPr>
        <p:spPr>
          <a:xfrm>
            <a:off x="9598343" y="2382203"/>
            <a:ext cx="91440" cy="2141815"/>
          </a:xfrm>
          <a:prstGeom prst="roundRect">
            <a:avLst>
              <a:gd name="adj" fmla="val 91163"/>
            </a:avLst>
          </a:prstGeom>
          <a:solidFill>
            <a:srgbClr val="4967E9"/>
          </a:solidFill>
          <a:ln/>
        </p:spPr>
      </p:sp>
      <p:sp>
        <p:nvSpPr>
          <p:cNvPr id="13" name="Text 11"/>
          <p:cNvSpPr/>
          <p:nvPr/>
        </p:nvSpPr>
        <p:spPr>
          <a:xfrm>
            <a:off x="9911001" y="26034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Engagement Signals</a:t>
            </a:r>
            <a:endParaRPr lang="en-US" sz="1950" dirty="0"/>
          </a:p>
        </p:txBody>
      </p:sp>
      <p:sp>
        <p:nvSpPr>
          <p:cNvPr id="14" name="Text 12"/>
          <p:cNvSpPr/>
          <p:nvPr/>
        </p:nvSpPr>
        <p:spPr>
          <a:xfrm>
            <a:off x="9911001" y="3032641"/>
            <a:ext cx="3704273" cy="1270159"/>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Wallet points strongly reduce churn (</a:t>
            </a:r>
            <a:r>
              <a:rPr lang="en-US" sz="2000" b="1" dirty="0">
                <a:solidFill>
                  <a:srgbClr val="404155"/>
                </a:solidFill>
                <a:ea typeface="Nobile" pitchFamily="34" charset="-122"/>
                <a:cs typeface="Nobile" pitchFamily="34" charset="-120"/>
              </a:rPr>
              <a:t>correlation = –0.47</a:t>
            </a:r>
            <a:r>
              <a:rPr lang="en-US" sz="2000" dirty="0">
                <a:solidFill>
                  <a:srgbClr val="404155"/>
                </a:solidFill>
                <a:ea typeface="Nobile" pitchFamily="34" charset="-122"/>
                <a:cs typeface="Nobile" pitchFamily="34" charset="-120"/>
              </a:rPr>
              <a:t>), but high-risk customers are less aligned with loyalty milestones.</a:t>
            </a:r>
            <a:endParaRPr lang="en-US" sz="2000" dirty="0"/>
          </a:p>
        </p:txBody>
      </p:sp>
      <p:sp>
        <p:nvSpPr>
          <p:cNvPr id="15" name="Shape 13"/>
          <p:cNvSpPr/>
          <p:nvPr/>
        </p:nvSpPr>
        <p:spPr>
          <a:xfrm>
            <a:off x="793790" y="4722376"/>
            <a:ext cx="4215289" cy="2141815"/>
          </a:xfrm>
          <a:prstGeom prst="roundRect">
            <a:avLst>
              <a:gd name="adj" fmla="val 5123"/>
            </a:avLst>
          </a:prstGeom>
          <a:solidFill>
            <a:srgbClr val="F9F9FF">
              <a:alpha val="95000"/>
            </a:srgbClr>
          </a:solidFill>
          <a:ln w="22860">
            <a:solidFill>
              <a:srgbClr val="B8BFDF"/>
            </a:solidFill>
            <a:prstDash val="solid"/>
          </a:ln>
        </p:spPr>
      </p:sp>
      <p:sp>
        <p:nvSpPr>
          <p:cNvPr id="16" name="Shape 14"/>
          <p:cNvSpPr/>
          <p:nvPr/>
        </p:nvSpPr>
        <p:spPr>
          <a:xfrm>
            <a:off x="770930" y="4722376"/>
            <a:ext cx="91440" cy="2141815"/>
          </a:xfrm>
          <a:prstGeom prst="roundRect">
            <a:avLst>
              <a:gd name="adj" fmla="val 91163"/>
            </a:avLst>
          </a:prstGeom>
          <a:solidFill>
            <a:srgbClr val="4967E9"/>
          </a:solidFill>
          <a:ln/>
        </p:spPr>
      </p:sp>
      <p:sp>
        <p:nvSpPr>
          <p:cNvPr id="17" name="Text 15"/>
          <p:cNvSpPr/>
          <p:nvPr/>
        </p:nvSpPr>
        <p:spPr>
          <a:xfrm>
            <a:off x="1083588" y="49435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Tenure Effect</a:t>
            </a:r>
            <a:endParaRPr lang="en-US" sz="1950" dirty="0"/>
          </a:p>
        </p:txBody>
      </p:sp>
      <p:sp>
        <p:nvSpPr>
          <p:cNvPr id="18" name="Text 16"/>
          <p:cNvSpPr/>
          <p:nvPr/>
        </p:nvSpPr>
        <p:spPr>
          <a:xfrm>
            <a:off x="1083588" y="5372814"/>
            <a:ext cx="3704273" cy="1270159"/>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Long tenure usually implies loyalty, yet a subset of </a:t>
            </a:r>
            <a:r>
              <a:rPr lang="en-US" sz="2000" b="1" dirty="0">
                <a:solidFill>
                  <a:srgbClr val="404155"/>
                </a:solidFill>
                <a:ea typeface="Nobile" pitchFamily="34" charset="-122"/>
                <a:cs typeface="Nobile" pitchFamily="34" charset="-120"/>
              </a:rPr>
              <a:t>2,800–3,000 days</a:t>
            </a:r>
            <a:r>
              <a:rPr lang="en-US" sz="2000" dirty="0">
                <a:solidFill>
                  <a:srgbClr val="404155"/>
                </a:solidFill>
                <a:ea typeface="Nobile" pitchFamily="34" charset="-122"/>
                <a:cs typeface="Nobile" pitchFamily="34" charset="-120"/>
              </a:rPr>
              <a:t> shows high churn, proving tenure alone is insufficient.</a:t>
            </a:r>
            <a:endParaRPr lang="en-US" sz="2000" dirty="0"/>
          </a:p>
        </p:txBody>
      </p:sp>
      <p:sp>
        <p:nvSpPr>
          <p:cNvPr id="19" name="Shape 17"/>
          <p:cNvSpPr/>
          <p:nvPr/>
        </p:nvSpPr>
        <p:spPr>
          <a:xfrm>
            <a:off x="5317853" y="4722375"/>
            <a:ext cx="4215408" cy="2141815"/>
          </a:xfrm>
          <a:prstGeom prst="roundRect">
            <a:avLst>
              <a:gd name="adj" fmla="val 5123"/>
            </a:avLst>
          </a:prstGeom>
          <a:solidFill>
            <a:srgbClr val="F9F9FF">
              <a:alpha val="95000"/>
            </a:srgbClr>
          </a:solidFill>
          <a:ln w="22860">
            <a:solidFill>
              <a:srgbClr val="B8BFDF"/>
            </a:solidFill>
            <a:prstDash val="solid"/>
          </a:ln>
        </p:spPr>
      </p:sp>
      <p:sp>
        <p:nvSpPr>
          <p:cNvPr id="20" name="Shape 18"/>
          <p:cNvSpPr/>
          <p:nvPr/>
        </p:nvSpPr>
        <p:spPr>
          <a:xfrm>
            <a:off x="5184577" y="4722376"/>
            <a:ext cx="91440" cy="2141815"/>
          </a:xfrm>
          <a:prstGeom prst="roundRect">
            <a:avLst>
              <a:gd name="adj" fmla="val 91163"/>
            </a:avLst>
          </a:prstGeom>
          <a:solidFill>
            <a:srgbClr val="4967E9"/>
          </a:solidFill>
          <a:ln/>
        </p:spPr>
      </p:sp>
      <p:sp>
        <p:nvSpPr>
          <p:cNvPr id="21" name="Text 19"/>
          <p:cNvSpPr/>
          <p:nvPr/>
        </p:nvSpPr>
        <p:spPr>
          <a:xfrm>
            <a:off x="5557000" y="4788515"/>
            <a:ext cx="2194483"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Model Results</a:t>
            </a:r>
            <a:endParaRPr lang="en-US" sz="1950" dirty="0"/>
          </a:p>
        </p:txBody>
      </p:sp>
      <p:sp>
        <p:nvSpPr>
          <p:cNvPr id="22" name="Text 20"/>
          <p:cNvSpPr/>
          <p:nvPr/>
        </p:nvSpPr>
        <p:spPr>
          <a:xfrm>
            <a:off x="5497235" y="5253752"/>
            <a:ext cx="3704392" cy="1389221"/>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Ensemble models (Random Forest, XGBoost, LightGBM) outperformed others, achieving </a:t>
            </a:r>
            <a:r>
              <a:rPr lang="en-US" sz="2000" b="1" dirty="0">
                <a:solidFill>
                  <a:srgbClr val="404155"/>
                </a:solidFill>
                <a:ea typeface="Nobile" pitchFamily="34" charset="-122"/>
                <a:cs typeface="Nobile" pitchFamily="34" charset="-120"/>
              </a:rPr>
              <a:t>recall &gt;85%</a:t>
            </a:r>
            <a:r>
              <a:rPr lang="en-US" sz="2000" dirty="0">
                <a:solidFill>
                  <a:srgbClr val="404155"/>
                </a:solidFill>
                <a:ea typeface="Nobile" pitchFamily="34" charset="-122"/>
                <a:cs typeface="Nobile" pitchFamily="34" charset="-120"/>
              </a:rPr>
              <a:t> and </a:t>
            </a:r>
            <a:r>
              <a:rPr lang="en-US" sz="2000" b="1" dirty="0">
                <a:solidFill>
                  <a:srgbClr val="404155"/>
                </a:solidFill>
                <a:ea typeface="Nobile" pitchFamily="34" charset="-122"/>
                <a:cs typeface="Nobile" pitchFamily="34" charset="-120"/>
              </a:rPr>
              <a:t>ROC-AUC ≈0.97</a:t>
            </a:r>
            <a:r>
              <a:rPr lang="en-US" sz="2000" dirty="0">
                <a:solidFill>
                  <a:srgbClr val="404155"/>
                </a:solidFill>
                <a:ea typeface="Nobile" pitchFamily="34" charset="-122"/>
                <a:cs typeface="Nobile" pitchFamily="34" charset="-120"/>
              </a:rPr>
              <a:t>.</a:t>
            </a:r>
            <a:endParaRPr lang="en-US" sz="2000" dirty="0"/>
          </a:p>
        </p:txBody>
      </p:sp>
      <p:pic>
        <p:nvPicPr>
          <p:cNvPr id="24" name="Picture 23">
            <a:extLst>
              <a:ext uri="{FF2B5EF4-FFF2-40B4-BE49-F238E27FC236}">
                <a16:creationId xmlns:a16="http://schemas.microsoft.com/office/drawing/2014/main" id="{687B94DB-C2B8-D5B9-D92A-EA9781A37002}"/>
              </a:ext>
            </a:extLst>
          </p:cNvPr>
          <p:cNvPicPr>
            <a:picLocks noChangeAspect="1"/>
          </p:cNvPicPr>
          <p:nvPr/>
        </p:nvPicPr>
        <p:blipFill>
          <a:blip r:embed="rId3"/>
          <a:stretch>
            <a:fillRect/>
          </a:stretch>
        </p:blipFill>
        <p:spPr>
          <a:xfrm>
            <a:off x="12391906" y="6415955"/>
            <a:ext cx="1826921" cy="1325310"/>
          </a:xfrm>
          <a:prstGeom prst="rect">
            <a:avLst/>
          </a:prstGeom>
          <a:effectLst>
            <a:softEdge rad="317500"/>
          </a:effectLst>
        </p:spPr>
      </p:pic>
      <p:pic>
        <p:nvPicPr>
          <p:cNvPr id="25" name="Picture 24">
            <a:extLst>
              <a:ext uri="{FF2B5EF4-FFF2-40B4-BE49-F238E27FC236}">
                <a16:creationId xmlns:a16="http://schemas.microsoft.com/office/drawing/2014/main" id="{9AC280E4-E212-D03A-5AC3-0053C6CD194B}"/>
              </a:ext>
            </a:extLst>
          </p:cNvPr>
          <p:cNvPicPr>
            <a:picLocks noChangeAspect="1"/>
          </p:cNvPicPr>
          <p:nvPr/>
        </p:nvPicPr>
        <p:blipFill>
          <a:blip r:embed="rId3"/>
          <a:stretch>
            <a:fillRect/>
          </a:stretch>
        </p:blipFill>
        <p:spPr>
          <a:xfrm>
            <a:off x="11151453" y="5753300"/>
            <a:ext cx="1826921" cy="1325310"/>
          </a:xfrm>
          <a:prstGeom prst="rect">
            <a:avLst/>
          </a:prstGeom>
          <a:effectLst>
            <a:softEdge rad="12700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930" y="658535"/>
            <a:ext cx="3918347" cy="484942"/>
          </a:xfrm>
          <a:prstGeom prst="rect">
            <a:avLst/>
          </a:prstGeom>
          <a:noFill/>
          <a:ln/>
        </p:spPr>
        <p:txBody>
          <a:bodyPr wrap="none" lIns="0" tIns="0" rIns="0" bIns="0" rtlCol="0" anchor="t"/>
          <a:lstStyle/>
          <a:p>
            <a:pPr marL="0" indent="0" algn="l">
              <a:lnSpc>
                <a:spcPts val="3800"/>
              </a:lnSpc>
              <a:buNone/>
            </a:pPr>
            <a:r>
              <a:rPr lang="en-US" sz="3050" dirty="0">
                <a:solidFill>
                  <a:srgbClr val="1B1B27"/>
                </a:solidFill>
                <a:latin typeface="Corben" pitchFamily="34" charset="0"/>
                <a:ea typeface="Corben" pitchFamily="34" charset="-122"/>
                <a:cs typeface="Corben" pitchFamily="34" charset="-120"/>
              </a:rPr>
              <a:t>What the Model Does</a:t>
            </a:r>
            <a:endParaRPr lang="en-US" sz="3050" dirty="0"/>
          </a:p>
        </p:txBody>
      </p:sp>
      <p:sp>
        <p:nvSpPr>
          <p:cNvPr id="4" name="Text 1"/>
          <p:cNvSpPr/>
          <p:nvPr/>
        </p:nvSpPr>
        <p:spPr>
          <a:xfrm>
            <a:off x="775930" y="1376243"/>
            <a:ext cx="5515808" cy="387906"/>
          </a:xfrm>
          <a:prstGeom prst="rect">
            <a:avLst/>
          </a:prstGeom>
          <a:noFill/>
          <a:ln/>
        </p:spPr>
        <p:txBody>
          <a:bodyPr wrap="none" lIns="0" tIns="0" rIns="0" bIns="0" rtlCol="0" anchor="t"/>
          <a:lstStyle/>
          <a:p>
            <a:pPr marL="0" indent="0" algn="l">
              <a:lnSpc>
                <a:spcPts val="3050"/>
              </a:lnSpc>
              <a:buNone/>
            </a:pPr>
            <a:r>
              <a:rPr lang="en-US" sz="2400" dirty="0">
                <a:solidFill>
                  <a:srgbClr val="1B1B27"/>
                </a:solidFill>
                <a:latin typeface="Corben" pitchFamily="34" charset="0"/>
                <a:ea typeface="Corben" pitchFamily="34" charset="-122"/>
                <a:cs typeface="Corben" pitchFamily="34" charset="-120"/>
              </a:rPr>
              <a:t>Model Performance: Churn Prediction</a:t>
            </a:r>
            <a:endParaRPr lang="en-US" sz="2400" dirty="0"/>
          </a:p>
        </p:txBody>
      </p:sp>
      <p:sp>
        <p:nvSpPr>
          <p:cNvPr id="5" name="Text 2"/>
          <p:cNvSpPr/>
          <p:nvPr/>
        </p:nvSpPr>
        <p:spPr>
          <a:xfrm>
            <a:off x="775930" y="1996916"/>
            <a:ext cx="155138" cy="193953"/>
          </a:xfrm>
          <a:prstGeom prst="rect">
            <a:avLst/>
          </a:prstGeom>
          <a:noFill/>
          <a:ln/>
        </p:spPr>
        <p:txBody>
          <a:bodyPr wrap="none" lIns="0" tIns="0" rIns="0" bIns="0" rtlCol="0" anchor="t"/>
          <a:lstStyle/>
          <a:p>
            <a:pPr marL="0" indent="0" algn="l">
              <a:lnSpc>
                <a:spcPts val="1950"/>
              </a:lnSpc>
              <a:buNone/>
            </a:pPr>
            <a:r>
              <a:rPr lang="en-US" sz="1200" dirty="0">
                <a:solidFill>
                  <a:srgbClr val="404155"/>
                </a:solidFill>
                <a:latin typeface="Corben Light" pitchFamily="34" charset="0"/>
                <a:ea typeface="Corben Light" pitchFamily="34" charset="-122"/>
                <a:cs typeface="Corben Light" pitchFamily="34" charset="-120"/>
              </a:rPr>
              <a:t>01</a:t>
            </a:r>
            <a:endParaRPr lang="en-US" sz="1200" dirty="0"/>
          </a:p>
        </p:txBody>
      </p:sp>
      <p:sp>
        <p:nvSpPr>
          <p:cNvPr id="6" name="Shape 3"/>
          <p:cNvSpPr/>
          <p:nvPr/>
        </p:nvSpPr>
        <p:spPr>
          <a:xfrm>
            <a:off x="567765" y="2247305"/>
            <a:ext cx="9855199" cy="63739"/>
          </a:xfrm>
          <a:prstGeom prst="rect">
            <a:avLst/>
          </a:prstGeom>
          <a:solidFill>
            <a:srgbClr val="4967E9"/>
          </a:solidFill>
          <a:ln/>
        </p:spPr>
      </p:sp>
      <p:sp>
        <p:nvSpPr>
          <p:cNvPr id="7" name="Text 4"/>
          <p:cNvSpPr/>
          <p:nvPr/>
        </p:nvSpPr>
        <p:spPr>
          <a:xfrm>
            <a:off x="1026557" y="2004895"/>
            <a:ext cx="1939766" cy="242411"/>
          </a:xfrm>
          <a:prstGeom prst="rect">
            <a:avLst/>
          </a:prstGeom>
          <a:noFill/>
          <a:ln/>
        </p:spPr>
        <p:txBody>
          <a:bodyPr wrap="none" lIns="0" tIns="0" rIns="0" bIns="0" rtlCol="0" anchor="t"/>
          <a:lstStyle/>
          <a:p>
            <a:pPr marL="0" indent="0" algn="l">
              <a:lnSpc>
                <a:spcPts val="1900"/>
              </a:lnSpc>
              <a:buNone/>
            </a:pPr>
            <a:r>
              <a:rPr lang="en-US" dirty="0">
                <a:solidFill>
                  <a:srgbClr val="404155"/>
                </a:solidFill>
                <a:latin typeface="Corben" pitchFamily="34" charset="0"/>
                <a:ea typeface="Corben" pitchFamily="34" charset="-122"/>
                <a:cs typeface="Corben" pitchFamily="34" charset="-120"/>
              </a:rPr>
              <a:t>What the model does</a:t>
            </a:r>
          </a:p>
          <a:p>
            <a:pPr marL="0" indent="0" algn="l">
              <a:lnSpc>
                <a:spcPts val="1900"/>
              </a:lnSpc>
              <a:buNone/>
            </a:pPr>
            <a:endParaRPr lang="en-US" dirty="0">
              <a:solidFill>
                <a:srgbClr val="404155"/>
              </a:solidFill>
              <a:latin typeface="Corben" pitchFamily="34" charset="0"/>
            </a:endParaRPr>
          </a:p>
          <a:p>
            <a:pPr marL="0" indent="0" algn="l">
              <a:lnSpc>
                <a:spcPts val="1900"/>
              </a:lnSpc>
              <a:buNone/>
            </a:pPr>
            <a:endParaRPr lang="en-US" dirty="0"/>
          </a:p>
        </p:txBody>
      </p:sp>
      <p:sp>
        <p:nvSpPr>
          <p:cNvPr id="8" name="Text 5"/>
          <p:cNvSpPr/>
          <p:nvPr/>
        </p:nvSpPr>
        <p:spPr>
          <a:xfrm>
            <a:off x="615576" y="2409020"/>
            <a:ext cx="9299388" cy="835821"/>
          </a:xfrm>
          <a:prstGeom prst="rect">
            <a:avLst/>
          </a:prstGeom>
          <a:noFill/>
          <a:ln/>
        </p:spPr>
        <p:txBody>
          <a:bodyPr wrap="none" lIns="0" tIns="0" rIns="0" bIns="0" rtlCol="0" anchor="t"/>
          <a:lstStyle/>
          <a:p>
            <a:pPr marL="0" indent="0" algn="l">
              <a:buNone/>
            </a:pPr>
            <a:r>
              <a:rPr lang="en-US" sz="2400" dirty="0">
                <a:solidFill>
                  <a:srgbClr val="404155"/>
                </a:solidFill>
                <a:ea typeface="Nobile" pitchFamily="34" charset="-122"/>
                <a:cs typeface="Nobile" pitchFamily="34" charset="-120"/>
              </a:rPr>
              <a:t>Predicts whether a customer is likely to churn or stay based on</a:t>
            </a:r>
          </a:p>
          <a:p>
            <a:pPr marL="0" indent="0" algn="l">
              <a:buNone/>
            </a:pPr>
            <a:r>
              <a:rPr lang="en-US" sz="2400" dirty="0">
                <a:solidFill>
                  <a:srgbClr val="404155"/>
                </a:solidFill>
                <a:ea typeface="Nobile" pitchFamily="34" charset="-122"/>
                <a:cs typeface="Nobile" pitchFamily="34" charset="-120"/>
              </a:rPr>
              <a:t> their behavior and profile data.</a:t>
            </a:r>
            <a:endParaRPr lang="en-US" sz="2400" dirty="0"/>
          </a:p>
        </p:txBody>
      </p:sp>
      <p:sp>
        <p:nvSpPr>
          <p:cNvPr id="9" name="Text 6"/>
          <p:cNvSpPr/>
          <p:nvPr/>
        </p:nvSpPr>
        <p:spPr>
          <a:xfrm>
            <a:off x="723849" y="3486955"/>
            <a:ext cx="201805" cy="304278"/>
          </a:xfrm>
          <a:prstGeom prst="rect">
            <a:avLst/>
          </a:prstGeom>
          <a:noFill/>
          <a:ln/>
        </p:spPr>
        <p:txBody>
          <a:bodyPr wrap="none" lIns="0" tIns="0" rIns="0" bIns="0" rtlCol="0" anchor="t"/>
          <a:lstStyle/>
          <a:p>
            <a:pPr marL="0" indent="0" algn="l">
              <a:lnSpc>
                <a:spcPts val="1950"/>
              </a:lnSpc>
              <a:buNone/>
            </a:pPr>
            <a:r>
              <a:rPr lang="en-US" sz="1200" dirty="0">
                <a:solidFill>
                  <a:srgbClr val="404155"/>
                </a:solidFill>
                <a:latin typeface="Corben Light" pitchFamily="34" charset="0"/>
                <a:ea typeface="Corben Light" pitchFamily="34" charset="-122"/>
                <a:cs typeface="Corben Light" pitchFamily="34" charset="-120"/>
              </a:rPr>
              <a:t>02</a:t>
            </a:r>
            <a:endParaRPr lang="en-US" sz="1200" dirty="0"/>
          </a:p>
        </p:txBody>
      </p:sp>
      <p:sp>
        <p:nvSpPr>
          <p:cNvPr id="10" name="Shape 7"/>
          <p:cNvSpPr/>
          <p:nvPr/>
        </p:nvSpPr>
        <p:spPr>
          <a:xfrm flipV="1">
            <a:off x="567766" y="3746017"/>
            <a:ext cx="9855198" cy="45719"/>
          </a:xfrm>
          <a:prstGeom prst="rect">
            <a:avLst/>
          </a:prstGeom>
          <a:solidFill>
            <a:srgbClr val="4967E9"/>
          </a:solidFill>
          <a:ln/>
        </p:spPr>
      </p:sp>
      <p:sp>
        <p:nvSpPr>
          <p:cNvPr id="11" name="Text 8"/>
          <p:cNvSpPr/>
          <p:nvPr/>
        </p:nvSpPr>
        <p:spPr>
          <a:xfrm>
            <a:off x="1039194" y="3536602"/>
            <a:ext cx="2190393" cy="242411"/>
          </a:xfrm>
          <a:prstGeom prst="rect">
            <a:avLst/>
          </a:prstGeom>
          <a:noFill/>
          <a:ln/>
        </p:spPr>
        <p:txBody>
          <a:bodyPr wrap="none" lIns="0" tIns="0" rIns="0" bIns="0" rtlCol="0" anchor="t"/>
          <a:lstStyle/>
          <a:p>
            <a:pPr marL="0" indent="0" algn="l">
              <a:lnSpc>
                <a:spcPts val="1900"/>
              </a:lnSpc>
              <a:buNone/>
            </a:pPr>
            <a:r>
              <a:rPr lang="en-US" sz="2000" dirty="0">
                <a:solidFill>
                  <a:srgbClr val="404155"/>
                </a:solidFill>
                <a:latin typeface="Corben" pitchFamily="34" charset="0"/>
                <a:ea typeface="Corben" pitchFamily="34" charset="-122"/>
                <a:cs typeface="Corben" pitchFamily="34" charset="-120"/>
              </a:rPr>
              <a:t>Evaluation metrics used</a:t>
            </a:r>
            <a:endParaRPr lang="en-US" sz="2000" dirty="0"/>
          </a:p>
        </p:txBody>
      </p:sp>
      <p:sp>
        <p:nvSpPr>
          <p:cNvPr id="12" name="Text 9"/>
          <p:cNvSpPr/>
          <p:nvPr/>
        </p:nvSpPr>
        <p:spPr>
          <a:xfrm>
            <a:off x="668354" y="3806160"/>
            <a:ext cx="7592139" cy="496253"/>
          </a:xfrm>
          <a:prstGeom prst="rect">
            <a:avLst/>
          </a:prstGeom>
          <a:noFill/>
          <a:ln/>
        </p:spPr>
        <p:txBody>
          <a:bodyPr wrap="none" lIns="0" tIns="0" rIns="0" bIns="0" rtlCol="0" anchor="t"/>
          <a:lstStyle/>
          <a:p>
            <a:pPr marL="0" indent="0" algn="l">
              <a:buNone/>
            </a:pPr>
            <a:r>
              <a:rPr lang="en-US" sz="2400" dirty="0">
                <a:solidFill>
                  <a:srgbClr val="404155"/>
                </a:solidFill>
              </a:rPr>
              <a:t>Accuracy, Precision, Recall, F1 Score, ROC-AUC.</a:t>
            </a:r>
          </a:p>
        </p:txBody>
      </p:sp>
      <p:sp>
        <p:nvSpPr>
          <p:cNvPr id="13" name="Text 10"/>
          <p:cNvSpPr/>
          <p:nvPr/>
        </p:nvSpPr>
        <p:spPr>
          <a:xfrm>
            <a:off x="775930" y="4435078"/>
            <a:ext cx="155138" cy="193953"/>
          </a:xfrm>
          <a:prstGeom prst="rect">
            <a:avLst/>
          </a:prstGeom>
          <a:noFill/>
          <a:ln/>
        </p:spPr>
        <p:txBody>
          <a:bodyPr wrap="none" lIns="0" tIns="0" rIns="0" bIns="0" rtlCol="0" anchor="t"/>
          <a:lstStyle/>
          <a:p>
            <a:pPr marL="0" indent="0" algn="l">
              <a:lnSpc>
                <a:spcPts val="1950"/>
              </a:lnSpc>
              <a:buNone/>
            </a:pPr>
            <a:r>
              <a:rPr lang="en-US" sz="1200" dirty="0">
                <a:solidFill>
                  <a:srgbClr val="404155"/>
                </a:solidFill>
                <a:latin typeface="Corben Light" pitchFamily="34" charset="0"/>
                <a:ea typeface="Corben Light" pitchFamily="34" charset="-122"/>
                <a:cs typeface="Corben Light" pitchFamily="34" charset="-120"/>
              </a:rPr>
              <a:t>03</a:t>
            </a:r>
            <a:endParaRPr lang="en-US" sz="1200" dirty="0"/>
          </a:p>
        </p:txBody>
      </p:sp>
      <p:sp>
        <p:nvSpPr>
          <p:cNvPr id="14" name="Shape 11"/>
          <p:cNvSpPr/>
          <p:nvPr/>
        </p:nvSpPr>
        <p:spPr>
          <a:xfrm flipV="1">
            <a:off x="723849" y="4790119"/>
            <a:ext cx="9699115" cy="45719"/>
          </a:xfrm>
          <a:prstGeom prst="rect">
            <a:avLst/>
          </a:prstGeom>
          <a:solidFill>
            <a:srgbClr val="4967E9"/>
          </a:solidFill>
          <a:ln/>
        </p:spPr>
      </p:sp>
      <p:sp>
        <p:nvSpPr>
          <p:cNvPr id="15" name="Text 12"/>
          <p:cNvSpPr/>
          <p:nvPr/>
        </p:nvSpPr>
        <p:spPr>
          <a:xfrm>
            <a:off x="1039194" y="4429280"/>
            <a:ext cx="1939766" cy="242411"/>
          </a:xfrm>
          <a:prstGeom prst="rect">
            <a:avLst/>
          </a:prstGeom>
          <a:noFill/>
          <a:ln/>
        </p:spPr>
        <p:txBody>
          <a:bodyPr wrap="none" lIns="0" tIns="0" rIns="0" bIns="0" rtlCol="0" anchor="t"/>
          <a:lstStyle/>
          <a:p>
            <a:pPr marL="0" indent="0" algn="l">
              <a:lnSpc>
                <a:spcPts val="1900"/>
              </a:lnSpc>
              <a:buNone/>
            </a:pPr>
            <a:r>
              <a:rPr lang="en-US" sz="2000" dirty="0">
                <a:solidFill>
                  <a:srgbClr val="404155"/>
                </a:solidFill>
                <a:latin typeface="Corben" pitchFamily="34" charset="0"/>
                <a:ea typeface="Corben" pitchFamily="34" charset="-122"/>
                <a:cs typeface="Corben" pitchFamily="34" charset="-120"/>
              </a:rPr>
              <a:t>Key findings</a:t>
            </a:r>
            <a:endParaRPr lang="en-US" sz="2000" dirty="0"/>
          </a:p>
        </p:txBody>
      </p:sp>
      <p:sp>
        <p:nvSpPr>
          <p:cNvPr id="16" name="Text 13"/>
          <p:cNvSpPr/>
          <p:nvPr/>
        </p:nvSpPr>
        <p:spPr>
          <a:xfrm>
            <a:off x="668354" y="4832313"/>
            <a:ext cx="8905952" cy="354184"/>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404155"/>
                </a:solidFill>
                <a:latin typeface="Nobile" pitchFamily="34" charset="0"/>
                <a:ea typeface="Nobile" pitchFamily="34" charset="-122"/>
                <a:cs typeface="Nobile" pitchFamily="34" charset="-120"/>
              </a:rPr>
              <a:t>Logistic Regression performed reasonably well but less than advanced models</a:t>
            </a:r>
            <a:endParaRPr lang="en-US" dirty="0"/>
          </a:p>
        </p:txBody>
      </p:sp>
      <p:sp>
        <p:nvSpPr>
          <p:cNvPr id="17" name="Text 14"/>
          <p:cNvSpPr/>
          <p:nvPr/>
        </p:nvSpPr>
        <p:spPr>
          <a:xfrm>
            <a:off x="615576" y="5344519"/>
            <a:ext cx="8905952" cy="608082"/>
          </a:xfrm>
          <a:prstGeom prst="rect">
            <a:avLst/>
          </a:prstGeom>
          <a:noFill/>
          <a:ln/>
        </p:spPr>
        <p:txBody>
          <a:bodyPr wrap="square" lIns="0" tIns="0" rIns="0" bIns="0" rtlCol="0" anchor="t"/>
          <a:lstStyle/>
          <a:p>
            <a:pPr marL="342900" indent="-342900" algn="l">
              <a:buSzPct val="100000"/>
              <a:buChar char="•"/>
            </a:pPr>
            <a:r>
              <a:rPr lang="en-US" b="1" dirty="0">
                <a:solidFill>
                  <a:srgbClr val="404155"/>
                </a:solidFill>
                <a:latin typeface="Nobile" pitchFamily="34" charset="0"/>
                <a:ea typeface="Nobile" pitchFamily="34" charset="-122"/>
                <a:cs typeface="Nobile" pitchFamily="34" charset="-120"/>
              </a:rPr>
              <a:t>Random Forest, XGBoost, and LightGBM</a:t>
            </a:r>
            <a:r>
              <a:rPr lang="en-US" dirty="0">
                <a:solidFill>
                  <a:srgbClr val="404155"/>
                </a:solidFill>
                <a:latin typeface="Nobile" pitchFamily="34" charset="0"/>
                <a:ea typeface="Nobile" pitchFamily="34" charset="-122"/>
                <a:cs typeface="Nobile" pitchFamily="34" charset="-120"/>
              </a:rPr>
              <a:t> achieved the best results with high accuracy and balanced precision/recall</a:t>
            </a:r>
            <a:endParaRPr lang="en-US" dirty="0"/>
          </a:p>
        </p:txBody>
      </p:sp>
      <p:sp>
        <p:nvSpPr>
          <p:cNvPr id="18" name="Text 15"/>
          <p:cNvSpPr/>
          <p:nvPr/>
        </p:nvSpPr>
        <p:spPr>
          <a:xfrm>
            <a:off x="615576" y="6128025"/>
            <a:ext cx="7592139" cy="248126"/>
          </a:xfrm>
          <a:prstGeom prst="rect">
            <a:avLst/>
          </a:prstGeom>
          <a:noFill/>
          <a:ln/>
        </p:spPr>
        <p:txBody>
          <a:bodyPr wrap="none" lIns="0" tIns="0" rIns="0" bIns="0" rtlCol="0" anchor="t"/>
          <a:lstStyle/>
          <a:p>
            <a:pPr marL="342900" indent="-342900" algn="l">
              <a:buSzPct val="100000"/>
              <a:buChar char="•"/>
            </a:pPr>
            <a:r>
              <a:rPr lang="en-US" dirty="0">
                <a:solidFill>
                  <a:srgbClr val="404155"/>
                </a:solidFill>
                <a:latin typeface="Nobile" pitchFamily="34" charset="0"/>
                <a:ea typeface="Nobile" pitchFamily="34" charset="-122"/>
                <a:cs typeface="Nobile" pitchFamily="34" charset="-120"/>
              </a:rPr>
              <a:t>Neural Network underperformed, showing lower recall despite high precision</a:t>
            </a:r>
            <a:endParaRPr lang="en-US" dirty="0"/>
          </a:p>
        </p:txBody>
      </p:sp>
      <p:sp>
        <p:nvSpPr>
          <p:cNvPr id="19" name="Text 16"/>
          <p:cNvSpPr/>
          <p:nvPr/>
        </p:nvSpPr>
        <p:spPr>
          <a:xfrm>
            <a:off x="781208" y="6853357"/>
            <a:ext cx="155138" cy="193953"/>
          </a:xfrm>
          <a:prstGeom prst="rect">
            <a:avLst/>
          </a:prstGeom>
          <a:noFill/>
          <a:ln/>
        </p:spPr>
        <p:txBody>
          <a:bodyPr wrap="none" lIns="0" tIns="0" rIns="0" bIns="0" rtlCol="0" anchor="t"/>
          <a:lstStyle/>
          <a:p>
            <a:pPr marL="0" indent="0" algn="l">
              <a:lnSpc>
                <a:spcPts val="1950"/>
              </a:lnSpc>
              <a:buNone/>
            </a:pPr>
            <a:r>
              <a:rPr lang="en-US" sz="1200" dirty="0">
                <a:solidFill>
                  <a:srgbClr val="404155"/>
                </a:solidFill>
                <a:latin typeface="Corben Light" pitchFamily="34" charset="0"/>
                <a:ea typeface="Corben Light" pitchFamily="34" charset="-122"/>
                <a:cs typeface="Corben Light" pitchFamily="34" charset="-120"/>
              </a:rPr>
              <a:t>04</a:t>
            </a:r>
            <a:endParaRPr lang="en-US" sz="1200" dirty="0"/>
          </a:p>
        </p:txBody>
      </p:sp>
      <p:sp>
        <p:nvSpPr>
          <p:cNvPr id="20" name="Shape 17"/>
          <p:cNvSpPr/>
          <p:nvPr/>
        </p:nvSpPr>
        <p:spPr>
          <a:xfrm flipV="1">
            <a:off x="615576" y="7200858"/>
            <a:ext cx="9807388" cy="45719"/>
          </a:xfrm>
          <a:prstGeom prst="rect">
            <a:avLst/>
          </a:prstGeom>
          <a:solidFill>
            <a:srgbClr val="4967E9"/>
          </a:solidFill>
          <a:ln/>
        </p:spPr>
      </p:sp>
      <p:sp>
        <p:nvSpPr>
          <p:cNvPr id="21" name="Text 18"/>
          <p:cNvSpPr/>
          <p:nvPr/>
        </p:nvSpPr>
        <p:spPr>
          <a:xfrm>
            <a:off x="1164507" y="6883538"/>
            <a:ext cx="1939766" cy="242411"/>
          </a:xfrm>
          <a:prstGeom prst="rect">
            <a:avLst/>
          </a:prstGeom>
          <a:noFill/>
          <a:ln/>
        </p:spPr>
        <p:txBody>
          <a:bodyPr wrap="none" lIns="0" tIns="0" rIns="0" bIns="0" rtlCol="0" anchor="t"/>
          <a:lstStyle/>
          <a:p>
            <a:pPr marL="0" indent="0" algn="l">
              <a:lnSpc>
                <a:spcPts val="1900"/>
              </a:lnSpc>
              <a:buNone/>
            </a:pPr>
            <a:r>
              <a:rPr lang="en-US" dirty="0">
                <a:solidFill>
                  <a:srgbClr val="404155"/>
                </a:solidFill>
                <a:latin typeface="Corben" pitchFamily="34" charset="0"/>
                <a:ea typeface="Corben" pitchFamily="34" charset="-122"/>
                <a:cs typeface="Corben" pitchFamily="34" charset="-120"/>
              </a:rPr>
              <a:t>Best models</a:t>
            </a:r>
            <a:endParaRPr lang="en-US" dirty="0"/>
          </a:p>
        </p:txBody>
      </p:sp>
      <p:sp>
        <p:nvSpPr>
          <p:cNvPr id="22" name="Text 19"/>
          <p:cNvSpPr/>
          <p:nvPr/>
        </p:nvSpPr>
        <p:spPr>
          <a:xfrm>
            <a:off x="775930" y="7285829"/>
            <a:ext cx="9330282" cy="619107"/>
          </a:xfrm>
          <a:prstGeom prst="rect">
            <a:avLst/>
          </a:prstGeom>
          <a:noFill/>
          <a:ln/>
        </p:spPr>
        <p:txBody>
          <a:bodyPr wrap="none" lIns="0" tIns="0" rIns="0" bIns="0" rtlCol="0" anchor="t"/>
          <a:lstStyle/>
          <a:p>
            <a:pPr marL="0" indent="0" algn="l">
              <a:buNone/>
            </a:pPr>
            <a:r>
              <a:rPr lang="en-US" dirty="0">
                <a:solidFill>
                  <a:srgbClr val="404155"/>
                </a:solidFill>
                <a:latin typeface="Nobile" pitchFamily="34" charset="0"/>
                <a:ea typeface="Nobile" pitchFamily="34" charset="-122"/>
                <a:cs typeface="Nobile" pitchFamily="34" charset="-120"/>
              </a:rPr>
              <a:t>Tree-based ensembles (Random Forest, XGBoost, LightGBM) </a:t>
            </a:r>
          </a:p>
          <a:p>
            <a:pPr marL="0" indent="0" algn="l">
              <a:buNone/>
            </a:pPr>
            <a:r>
              <a:rPr lang="en-US" dirty="0">
                <a:solidFill>
                  <a:srgbClr val="404155"/>
                </a:solidFill>
                <a:latin typeface="Nobile" pitchFamily="34" charset="0"/>
                <a:ea typeface="Nobile" pitchFamily="34" charset="-122"/>
                <a:cs typeface="Nobile" pitchFamily="34" charset="-120"/>
              </a:rPr>
              <a:t>are most effective for churn prediction.</a:t>
            </a:r>
            <a:endParaRPr lang="en-US" dirty="0"/>
          </a:p>
        </p:txBody>
      </p:sp>
      <p:pic>
        <p:nvPicPr>
          <p:cNvPr id="26" name="Picture 25">
            <a:extLst>
              <a:ext uri="{FF2B5EF4-FFF2-40B4-BE49-F238E27FC236}">
                <a16:creationId xmlns:a16="http://schemas.microsoft.com/office/drawing/2014/main" id="{6D4E7553-9A36-0E18-E3E5-83FA0FBACE07}"/>
              </a:ext>
            </a:extLst>
          </p:cNvPr>
          <p:cNvPicPr>
            <a:picLocks noChangeAspect="1"/>
          </p:cNvPicPr>
          <p:nvPr/>
        </p:nvPicPr>
        <p:blipFill>
          <a:blip r:embed="rId3"/>
          <a:stretch>
            <a:fillRect/>
          </a:stretch>
        </p:blipFill>
        <p:spPr>
          <a:xfrm>
            <a:off x="10458476" y="143435"/>
            <a:ext cx="4040442" cy="79785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7347"/>
            <a:ext cx="4713684" cy="589121"/>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Corben" pitchFamily="34" charset="0"/>
                <a:ea typeface="Corben" pitchFamily="34" charset="-122"/>
                <a:cs typeface="Corben" pitchFamily="34" charset="-120"/>
              </a:rPr>
              <a:t>Uses of Key Findings</a:t>
            </a:r>
            <a:endParaRPr lang="en-US" sz="3700" dirty="0"/>
          </a:p>
        </p:txBody>
      </p:sp>
      <p:pic>
        <p:nvPicPr>
          <p:cNvPr id="3" name="Image 0" descr="preencoded.png"/>
          <p:cNvPicPr>
            <a:picLocks noChangeAspect="1"/>
          </p:cNvPicPr>
          <p:nvPr/>
        </p:nvPicPr>
        <p:blipFill>
          <a:blip r:embed="rId3"/>
          <a:stretch>
            <a:fillRect/>
          </a:stretch>
        </p:blipFill>
        <p:spPr>
          <a:xfrm>
            <a:off x="793790" y="1643539"/>
            <a:ext cx="471368" cy="471368"/>
          </a:xfrm>
          <a:prstGeom prst="rect">
            <a:avLst/>
          </a:prstGeom>
        </p:spPr>
      </p:pic>
      <p:sp>
        <p:nvSpPr>
          <p:cNvPr id="4" name="Text 1"/>
          <p:cNvSpPr/>
          <p:nvPr/>
        </p:nvSpPr>
        <p:spPr>
          <a:xfrm>
            <a:off x="793790" y="2350532"/>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Targeted Retention</a:t>
            </a:r>
            <a:endParaRPr lang="en-US" sz="1850" dirty="0"/>
          </a:p>
        </p:txBody>
      </p:sp>
      <p:sp>
        <p:nvSpPr>
          <p:cNvPr id="5" name="Text 2"/>
          <p:cNvSpPr/>
          <p:nvPr/>
        </p:nvSpPr>
        <p:spPr>
          <a:xfrm>
            <a:off x="793790" y="2758321"/>
            <a:ext cx="640353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Focus loyalty offers and upgrades on high-risk customer groups (e.g., Basic and urban segments).</a:t>
            </a:r>
            <a:endParaRPr lang="en-US" sz="1450" dirty="0"/>
          </a:p>
        </p:txBody>
      </p:sp>
      <p:pic>
        <p:nvPicPr>
          <p:cNvPr id="6" name="Image 1" descr="preencoded.png"/>
          <p:cNvPicPr>
            <a:picLocks noChangeAspect="1"/>
          </p:cNvPicPr>
          <p:nvPr/>
        </p:nvPicPr>
        <p:blipFill>
          <a:blip r:embed="rId4"/>
          <a:stretch>
            <a:fillRect/>
          </a:stretch>
        </p:blipFill>
        <p:spPr>
          <a:xfrm>
            <a:off x="7432953" y="1643539"/>
            <a:ext cx="471368" cy="471368"/>
          </a:xfrm>
          <a:prstGeom prst="rect">
            <a:avLst/>
          </a:prstGeom>
        </p:spPr>
      </p:pic>
      <p:sp>
        <p:nvSpPr>
          <p:cNvPr id="7" name="Text 3"/>
          <p:cNvSpPr/>
          <p:nvPr/>
        </p:nvSpPr>
        <p:spPr>
          <a:xfrm>
            <a:off x="7432953" y="2350532"/>
            <a:ext cx="2686169"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Complaint Management</a:t>
            </a:r>
            <a:endParaRPr lang="en-US" sz="1850" dirty="0"/>
          </a:p>
        </p:txBody>
      </p:sp>
      <p:sp>
        <p:nvSpPr>
          <p:cNvPr id="8" name="Text 4"/>
          <p:cNvSpPr/>
          <p:nvPr/>
        </p:nvSpPr>
        <p:spPr>
          <a:xfrm>
            <a:off x="7432953" y="2758321"/>
            <a:ext cx="640365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Use complaint data to trigger early intervention and improve post-resolution follow-up.</a:t>
            </a:r>
            <a:endParaRPr lang="en-US" sz="1450" dirty="0"/>
          </a:p>
        </p:txBody>
      </p:sp>
      <p:pic>
        <p:nvPicPr>
          <p:cNvPr id="9" name="Image 2" descr="preencoded.png"/>
          <p:cNvPicPr>
            <a:picLocks noChangeAspect="1"/>
          </p:cNvPicPr>
          <p:nvPr/>
        </p:nvPicPr>
        <p:blipFill>
          <a:blip r:embed="rId5"/>
          <a:stretch>
            <a:fillRect/>
          </a:stretch>
        </p:blipFill>
        <p:spPr>
          <a:xfrm>
            <a:off x="793790" y="3738801"/>
            <a:ext cx="471368" cy="471368"/>
          </a:xfrm>
          <a:prstGeom prst="rect">
            <a:avLst/>
          </a:prstGeom>
        </p:spPr>
      </p:pic>
      <p:sp>
        <p:nvSpPr>
          <p:cNvPr id="10" name="Text 5"/>
          <p:cNvSpPr/>
          <p:nvPr/>
        </p:nvSpPr>
        <p:spPr>
          <a:xfrm>
            <a:off x="793790" y="4445794"/>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Engagement Boost</a:t>
            </a:r>
            <a:endParaRPr lang="en-US" sz="1850" dirty="0"/>
          </a:p>
        </p:txBody>
      </p:sp>
      <p:sp>
        <p:nvSpPr>
          <p:cNvPr id="11" name="Text 6"/>
          <p:cNvSpPr/>
          <p:nvPr/>
        </p:nvSpPr>
        <p:spPr>
          <a:xfrm>
            <a:off x="793790" y="4853583"/>
            <a:ext cx="640353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Design gamified loyalty programs and reward thresholds to strengthen wallet-point participation.</a:t>
            </a:r>
            <a:endParaRPr lang="en-US" sz="1450" dirty="0"/>
          </a:p>
        </p:txBody>
      </p:sp>
      <p:pic>
        <p:nvPicPr>
          <p:cNvPr id="12" name="Image 3" descr="preencoded.png"/>
          <p:cNvPicPr>
            <a:picLocks noChangeAspect="1"/>
          </p:cNvPicPr>
          <p:nvPr/>
        </p:nvPicPr>
        <p:blipFill>
          <a:blip r:embed="rId6"/>
          <a:stretch>
            <a:fillRect/>
          </a:stretch>
        </p:blipFill>
        <p:spPr>
          <a:xfrm>
            <a:off x="7432953" y="3738801"/>
            <a:ext cx="471368" cy="471368"/>
          </a:xfrm>
          <a:prstGeom prst="rect">
            <a:avLst/>
          </a:prstGeom>
        </p:spPr>
      </p:pic>
      <p:sp>
        <p:nvSpPr>
          <p:cNvPr id="13" name="Text 7"/>
          <p:cNvSpPr/>
          <p:nvPr/>
        </p:nvSpPr>
        <p:spPr>
          <a:xfrm>
            <a:off x="7432953" y="4445794"/>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Geo-Marketing</a:t>
            </a:r>
            <a:endParaRPr lang="en-US" sz="1850" dirty="0"/>
          </a:p>
        </p:txBody>
      </p:sp>
      <p:sp>
        <p:nvSpPr>
          <p:cNvPr id="14" name="Text 8"/>
          <p:cNvSpPr/>
          <p:nvPr/>
        </p:nvSpPr>
        <p:spPr>
          <a:xfrm>
            <a:off x="7432953" y="4853583"/>
            <a:ext cx="640365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Allocate marketing budgets strategically toward cities and towns with the highest churn risk.</a:t>
            </a:r>
            <a:endParaRPr lang="en-US" sz="1450" dirty="0"/>
          </a:p>
        </p:txBody>
      </p:sp>
      <p:pic>
        <p:nvPicPr>
          <p:cNvPr id="15" name="Image 4" descr="preencoded.png"/>
          <p:cNvPicPr>
            <a:picLocks noChangeAspect="1"/>
          </p:cNvPicPr>
          <p:nvPr/>
        </p:nvPicPr>
        <p:blipFill>
          <a:blip r:embed="rId7"/>
          <a:stretch>
            <a:fillRect/>
          </a:stretch>
        </p:blipFill>
        <p:spPr>
          <a:xfrm>
            <a:off x="793790" y="5834063"/>
            <a:ext cx="471368" cy="471368"/>
          </a:xfrm>
          <a:prstGeom prst="rect">
            <a:avLst/>
          </a:prstGeom>
        </p:spPr>
      </p:pic>
      <p:sp>
        <p:nvSpPr>
          <p:cNvPr id="16" name="Text 9"/>
          <p:cNvSpPr/>
          <p:nvPr/>
        </p:nvSpPr>
        <p:spPr>
          <a:xfrm>
            <a:off x="793790" y="6541056"/>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Predictive Alerts</a:t>
            </a:r>
            <a:endParaRPr lang="en-US" sz="1850" dirty="0"/>
          </a:p>
        </p:txBody>
      </p:sp>
      <p:sp>
        <p:nvSpPr>
          <p:cNvPr id="17" name="Text 10"/>
          <p:cNvSpPr/>
          <p:nvPr/>
        </p:nvSpPr>
        <p:spPr>
          <a:xfrm>
            <a:off x="793790" y="6948845"/>
            <a:ext cx="640353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Deploy the churn model to flag at-risk customers (churn probability &gt; 0.65) for personalized outreach.</a:t>
            </a:r>
            <a:endParaRPr lang="en-US" sz="1450" dirty="0"/>
          </a:p>
        </p:txBody>
      </p:sp>
      <p:pic>
        <p:nvPicPr>
          <p:cNvPr id="18" name="Image 5" descr="preencoded.png"/>
          <p:cNvPicPr>
            <a:picLocks noChangeAspect="1"/>
          </p:cNvPicPr>
          <p:nvPr/>
        </p:nvPicPr>
        <p:blipFill>
          <a:blip r:embed="rId8"/>
          <a:stretch>
            <a:fillRect/>
          </a:stretch>
        </p:blipFill>
        <p:spPr>
          <a:xfrm>
            <a:off x="7432953" y="5834063"/>
            <a:ext cx="471368" cy="471368"/>
          </a:xfrm>
          <a:prstGeom prst="rect">
            <a:avLst/>
          </a:prstGeom>
        </p:spPr>
      </p:pic>
      <p:sp>
        <p:nvSpPr>
          <p:cNvPr id="19" name="Text 11"/>
          <p:cNvSpPr/>
          <p:nvPr/>
        </p:nvSpPr>
        <p:spPr>
          <a:xfrm>
            <a:off x="7432953" y="6541056"/>
            <a:ext cx="284833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Continuous Improvement</a:t>
            </a:r>
            <a:endParaRPr lang="en-US" sz="1850" dirty="0"/>
          </a:p>
        </p:txBody>
      </p:sp>
      <p:sp>
        <p:nvSpPr>
          <p:cNvPr id="20" name="Text 12"/>
          <p:cNvSpPr/>
          <p:nvPr/>
        </p:nvSpPr>
        <p:spPr>
          <a:xfrm>
            <a:off x="7432953" y="6948845"/>
            <a:ext cx="640365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Monitor churn trends and retrain models quarterly for adaptive, data-driven decision-making.</a:t>
            </a:r>
            <a:endParaRPr lang="en-US" sz="14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82585"/>
            <a:ext cx="4217551" cy="527090"/>
          </a:xfrm>
          <a:prstGeom prst="rect">
            <a:avLst/>
          </a:prstGeom>
          <a:noFill/>
          <a:ln/>
        </p:spPr>
        <p:txBody>
          <a:bodyPr wrap="none" lIns="0" tIns="0" rIns="0" bIns="0" rtlCol="0" anchor="t"/>
          <a:lstStyle/>
          <a:p>
            <a:pPr marL="0" indent="0" algn="l">
              <a:lnSpc>
                <a:spcPts val="4150"/>
              </a:lnSpc>
              <a:buNone/>
            </a:pPr>
            <a:r>
              <a:rPr lang="en-US" sz="3300" dirty="0">
                <a:solidFill>
                  <a:srgbClr val="1B1B27"/>
                </a:solidFill>
                <a:latin typeface="Corben" pitchFamily="34" charset="0"/>
                <a:ea typeface="Corben" pitchFamily="34" charset="-122"/>
                <a:cs typeface="Corben" pitchFamily="34" charset="-120"/>
              </a:rPr>
              <a:t>Recommendations</a:t>
            </a:r>
            <a:endParaRPr lang="en-US" sz="3300" dirty="0"/>
          </a:p>
        </p:txBody>
      </p:sp>
      <p:sp>
        <p:nvSpPr>
          <p:cNvPr id="3" name="Shape 1"/>
          <p:cNvSpPr/>
          <p:nvPr/>
        </p:nvSpPr>
        <p:spPr>
          <a:xfrm>
            <a:off x="793790" y="1546979"/>
            <a:ext cx="379571" cy="379571"/>
          </a:xfrm>
          <a:prstGeom prst="roundRect">
            <a:avLst>
              <a:gd name="adj" fmla="val 18667"/>
            </a:avLst>
          </a:prstGeom>
          <a:solidFill>
            <a:srgbClr val="D2D9F9"/>
          </a:solidFill>
          <a:ln w="7620">
            <a:solidFill>
              <a:srgbClr val="B8BFDF"/>
            </a:solidFill>
            <a:prstDash val="solid"/>
          </a:ln>
        </p:spPr>
      </p:sp>
      <p:sp>
        <p:nvSpPr>
          <p:cNvPr id="4" name="Text 2"/>
          <p:cNvSpPr/>
          <p:nvPr/>
        </p:nvSpPr>
        <p:spPr>
          <a:xfrm>
            <a:off x="857071" y="1578650"/>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1</a:t>
            </a:r>
            <a:endParaRPr lang="en-US" sz="1950" dirty="0"/>
          </a:p>
        </p:txBody>
      </p:sp>
      <p:sp>
        <p:nvSpPr>
          <p:cNvPr id="5" name="Text 3"/>
          <p:cNvSpPr/>
          <p:nvPr/>
        </p:nvSpPr>
        <p:spPr>
          <a:xfrm>
            <a:off x="1341953" y="1578531"/>
            <a:ext cx="3765113"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Strengthen Retention Programs</a:t>
            </a:r>
            <a:endParaRPr lang="en-US" sz="1950" dirty="0"/>
          </a:p>
        </p:txBody>
      </p:sp>
      <p:sp>
        <p:nvSpPr>
          <p:cNvPr id="6" name="Text 4"/>
          <p:cNvSpPr/>
          <p:nvPr/>
        </p:nvSpPr>
        <p:spPr>
          <a:xfrm>
            <a:off x="1341953" y="1995964"/>
            <a:ext cx="12494657" cy="269915"/>
          </a:xfrm>
          <a:prstGeom prst="rect">
            <a:avLst/>
          </a:prstGeom>
          <a:noFill/>
          <a:ln/>
        </p:spPr>
        <p:txBody>
          <a:bodyPr wrap="none" lIns="0" tIns="0" rIns="0" bIns="0" rtlCol="0" anchor="t"/>
          <a:lstStyle/>
          <a:p>
            <a:pPr marL="0" indent="0" algn="l">
              <a:lnSpc>
                <a:spcPts val="2100"/>
              </a:lnSpc>
              <a:buNone/>
            </a:pPr>
            <a:r>
              <a:rPr lang="en-US" dirty="0">
                <a:solidFill>
                  <a:srgbClr val="404155"/>
                </a:solidFill>
                <a:latin typeface="Nobile" pitchFamily="34" charset="0"/>
                <a:ea typeface="Nobile" pitchFamily="34" charset="-122"/>
                <a:cs typeface="Nobile" pitchFamily="34" charset="-120"/>
              </a:rPr>
              <a:t>Offer loyalty incentives that motivate Basic members to upgrade early.</a:t>
            </a:r>
            <a:endParaRPr lang="en-US" dirty="0"/>
          </a:p>
        </p:txBody>
      </p:sp>
      <p:sp>
        <p:nvSpPr>
          <p:cNvPr id="7" name="Shape 5"/>
          <p:cNvSpPr/>
          <p:nvPr/>
        </p:nvSpPr>
        <p:spPr>
          <a:xfrm>
            <a:off x="793790" y="2603183"/>
            <a:ext cx="379571" cy="379571"/>
          </a:xfrm>
          <a:prstGeom prst="roundRect">
            <a:avLst>
              <a:gd name="adj" fmla="val 18667"/>
            </a:avLst>
          </a:prstGeom>
          <a:solidFill>
            <a:srgbClr val="D2D9F9"/>
          </a:solidFill>
          <a:ln w="7620">
            <a:solidFill>
              <a:srgbClr val="B8BFDF"/>
            </a:solidFill>
            <a:prstDash val="solid"/>
          </a:ln>
        </p:spPr>
      </p:sp>
      <p:sp>
        <p:nvSpPr>
          <p:cNvPr id="8" name="Text 6"/>
          <p:cNvSpPr/>
          <p:nvPr/>
        </p:nvSpPr>
        <p:spPr>
          <a:xfrm>
            <a:off x="857071" y="2634853"/>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2</a:t>
            </a:r>
            <a:endParaRPr lang="en-US" sz="1950" dirty="0"/>
          </a:p>
        </p:txBody>
      </p:sp>
      <p:sp>
        <p:nvSpPr>
          <p:cNvPr id="9" name="Text 7"/>
          <p:cNvSpPr/>
          <p:nvPr/>
        </p:nvSpPr>
        <p:spPr>
          <a:xfrm>
            <a:off x="1341953" y="2634734"/>
            <a:ext cx="3479959"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Improve Complaint Handling</a:t>
            </a:r>
            <a:endParaRPr lang="en-US" sz="1950" dirty="0"/>
          </a:p>
        </p:txBody>
      </p:sp>
      <p:sp>
        <p:nvSpPr>
          <p:cNvPr id="10" name="Text 8"/>
          <p:cNvSpPr/>
          <p:nvPr/>
        </p:nvSpPr>
        <p:spPr>
          <a:xfrm>
            <a:off x="1341953" y="3052167"/>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Set up a dedicated team to resolve issues quickly and personally.</a:t>
            </a:r>
            <a:endParaRPr lang="en-US" sz="2000" dirty="0"/>
          </a:p>
        </p:txBody>
      </p:sp>
      <p:sp>
        <p:nvSpPr>
          <p:cNvPr id="11" name="Shape 9"/>
          <p:cNvSpPr/>
          <p:nvPr/>
        </p:nvSpPr>
        <p:spPr>
          <a:xfrm>
            <a:off x="793790" y="3659386"/>
            <a:ext cx="379571" cy="379571"/>
          </a:xfrm>
          <a:prstGeom prst="roundRect">
            <a:avLst>
              <a:gd name="adj" fmla="val 18667"/>
            </a:avLst>
          </a:prstGeom>
          <a:solidFill>
            <a:srgbClr val="D2D9F9"/>
          </a:solidFill>
          <a:ln w="7620">
            <a:solidFill>
              <a:srgbClr val="B8BFDF"/>
            </a:solidFill>
            <a:prstDash val="solid"/>
          </a:ln>
        </p:spPr>
      </p:sp>
      <p:sp>
        <p:nvSpPr>
          <p:cNvPr id="12" name="Text 10"/>
          <p:cNvSpPr/>
          <p:nvPr/>
        </p:nvSpPr>
        <p:spPr>
          <a:xfrm>
            <a:off x="857071" y="3691057"/>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3</a:t>
            </a:r>
            <a:endParaRPr lang="en-US" sz="1950" dirty="0"/>
          </a:p>
        </p:txBody>
      </p:sp>
      <p:sp>
        <p:nvSpPr>
          <p:cNvPr id="13" name="Text 11"/>
          <p:cNvSpPr/>
          <p:nvPr/>
        </p:nvSpPr>
        <p:spPr>
          <a:xfrm>
            <a:off x="1341953" y="3690938"/>
            <a:ext cx="3055144"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Boost Wallet Engagement</a:t>
            </a:r>
            <a:endParaRPr lang="en-US" sz="1950" dirty="0"/>
          </a:p>
        </p:txBody>
      </p:sp>
      <p:sp>
        <p:nvSpPr>
          <p:cNvPr id="14" name="Text 12"/>
          <p:cNvSpPr/>
          <p:nvPr/>
        </p:nvSpPr>
        <p:spPr>
          <a:xfrm>
            <a:off x="1341953" y="4108371"/>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Gamify rewards with streaks, points, and milestone bonuses.</a:t>
            </a:r>
            <a:endParaRPr lang="en-US" sz="2000" dirty="0"/>
          </a:p>
        </p:txBody>
      </p:sp>
      <p:sp>
        <p:nvSpPr>
          <p:cNvPr id="15" name="Shape 13"/>
          <p:cNvSpPr/>
          <p:nvPr/>
        </p:nvSpPr>
        <p:spPr>
          <a:xfrm>
            <a:off x="793790" y="4715589"/>
            <a:ext cx="379571" cy="379571"/>
          </a:xfrm>
          <a:prstGeom prst="roundRect">
            <a:avLst>
              <a:gd name="adj" fmla="val 18667"/>
            </a:avLst>
          </a:prstGeom>
          <a:solidFill>
            <a:srgbClr val="D2D9F9"/>
          </a:solidFill>
          <a:ln w="7620">
            <a:solidFill>
              <a:srgbClr val="B8BFDF"/>
            </a:solidFill>
            <a:prstDash val="solid"/>
          </a:ln>
        </p:spPr>
      </p:sp>
      <p:sp>
        <p:nvSpPr>
          <p:cNvPr id="16" name="Text 14"/>
          <p:cNvSpPr/>
          <p:nvPr/>
        </p:nvSpPr>
        <p:spPr>
          <a:xfrm>
            <a:off x="857071" y="4747260"/>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4</a:t>
            </a:r>
            <a:endParaRPr lang="en-US" sz="1950" dirty="0"/>
          </a:p>
        </p:txBody>
      </p:sp>
      <p:sp>
        <p:nvSpPr>
          <p:cNvPr id="17" name="Text 15"/>
          <p:cNvSpPr/>
          <p:nvPr/>
        </p:nvSpPr>
        <p:spPr>
          <a:xfrm>
            <a:off x="1341953" y="4747141"/>
            <a:ext cx="2902148"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Target Urban Customers</a:t>
            </a:r>
            <a:endParaRPr lang="en-US" sz="1950" dirty="0"/>
          </a:p>
        </p:txBody>
      </p:sp>
      <p:sp>
        <p:nvSpPr>
          <p:cNvPr id="18" name="Text 16"/>
          <p:cNvSpPr/>
          <p:nvPr/>
        </p:nvSpPr>
        <p:spPr>
          <a:xfrm>
            <a:off x="1341953" y="5164574"/>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Run tailored retention campaigns in high-churn city areas.</a:t>
            </a:r>
            <a:endParaRPr lang="en-US" sz="2000" dirty="0"/>
          </a:p>
        </p:txBody>
      </p:sp>
      <p:sp>
        <p:nvSpPr>
          <p:cNvPr id="19" name="Shape 17"/>
          <p:cNvSpPr/>
          <p:nvPr/>
        </p:nvSpPr>
        <p:spPr>
          <a:xfrm>
            <a:off x="793790" y="5771793"/>
            <a:ext cx="379571" cy="379571"/>
          </a:xfrm>
          <a:prstGeom prst="roundRect">
            <a:avLst>
              <a:gd name="adj" fmla="val 18667"/>
            </a:avLst>
          </a:prstGeom>
          <a:solidFill>
            <a:srgbClr val="D2D9F9"/>
          </a:solidFill>
          <a:ln w="7620">
            <a:solidFill>
              <a:srgbClr val="B8BFDF"/>
            </a:solidFill>
            <a:prstDash val="solid"/>
          </a:ln>
        </p:spPr>
      </p:sp>
      <p:sp>
        <p:nvSpPr>
          <p:cNvPr id="20" name="Text 18"/>
          <p:cNvSpPr/>
          <p:nvPr/>
        </p:nvSpPr>
        <p:spPr>
          <a:xfrm>
            <a:off x="857071" y="5803463"/>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5</a:t>
            </a:r>
            <a:endParaRPr lang="en-US" sz="1950" dirty="0"/>
          </a:p>
        </p:txBody>
      </p:sp>
      <p:sp>
        <p:nvSpPr>
          <p:cNvPr id="21" name="Text 19"/>
          <p:cNvSpPr/>
          <p:nvPr/>
        </p:nvSpPr>
        <p:spPr>
          <a:xfrm>
            <a:off x="1341953" y="5803344"/>
            <a:ext cx="3361492"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Use Early-Warning Triggers</a:t>
            </a:r>
            <a:endParaRPr lang="en-US" sz="1950" dirty="0"/>
          </a:p>
        </p:txBody>
      </p:sp>
      <p:sp>
        <p:nvSpPr>
          <p:cNvPr id="22" name="Text 20"/>
          <p:cNvSpPr/>
          <p:nvPr/>
        </p:nvSpPr>
        <p:spPr>
          <a:xfrm>
            <a:off x="1341953" y="6220777"/>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Send retention offers when churn probability exceeds 0.65.</a:t>
            </a:r>
            <a:endParaRPr lang="en-US" sz="2000" dirty="0"/>
          </a:p>
        </p:txBody>
      </p:sp>
      <p:sp>
        <p:nvSpPr>
          <p:cNvPr id="23" name="Shape 21"/>
          <p:cNvSpPr/>
          <p:nvPr/>
        </p:nvSpPr>
        <p:spPr>
          <a:xfrm>
            <a:off x="793790" y="6827996"/>
            <a:ext cx="379571" cy="379571"/>
          </a:xfrm>
          <a:prstGeom prst="roundRect">
            <a:avLst>
              <a:gd name="adj" fmla="val 18667"/>
            </a:avLst>
          </a:prstGeom>
          <a:solidFill>
            <a:srgbClr val="D2D9F9"/>
          </a:solidFill>
          <a:ln w="7620">
            <a:solidFill>
              <a:srgbClr val="B8BFDF"/>
            </a:solidFill>
            <a:prstDash val="solid"/>
          </a:ln>
        </p:spPr>
      </p:sp>
      <p:sp>
        <p:nvSpPr>
          <p:cNvPr id="24" name="Text 22"/>
          <p:cNvSpPr/>
          <p:nvPr/>
        </p:nvSpPr>
        <p:spPr>
          <a:xfrm>
            <a:off x="857071" y="6859667"/>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6</a:t>
            </a:r>
            <a:endParaRPr lang="en-US" sz="1950" dirty="0"/>
          </a:p>
        </p:txBody>
      </p:sp>
      <p:sp>
        <p:nvSpPr>
          <p:cNvPr id="25" name="Text 23"/>
          <p:cNvSpPr/>
          <p:nvPr/>
        </p:nvSpPr>
        <p:spPr>
          <a:xfrm>
            <a:off x="1341953" y="6859548"/>
            <a:ext cx="2558177"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Keep Models Updated</a:t>
            </a:r>
            <a:endParaRPr lang="en-US" sz="1950" dirty="0"/>
          </a:p>
        </p:txBody>
      </p:sp>
      <p:sp>
        <p:nvSpPr>
          <p:cNvPr id="26" name="Text 24"/>
          <p:cNvSpPr/>
          <p:nvPr/>
        </p:nvSpPr>
        <p:spPr>
          <a:xfrm>
            <a:off x="1341953" y="7276981"/>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Retrain models regularly to reflect changing customer behavior.</a:t>
            </a:r>
            <a:endParaRPr lang="en-US" sz="2000" dirty="0"/>
          </a:p>
        </p:txBody>
      </p:sp>
      <p:pic>
        <p:nvPicPr>
          <p:cNvPr id="32" name="Picture 31">
            <a:extLst>
              <a:ext uri="{FF2B5EF4-FFF2-40B4-BE49-F238E27FC236}">
                <a16:creationId xmlns:a16="http://schemas.microsoft.com/office/drawing/2014/main" id="{C0BEA2F0-AF42-E633-1D65-85E6BAC060F5}"/>
              </a:ext>
            </a:extLst>
          </p:cNvPr>
          <p:cNvPicPr>
            <a:picLocks noChangeAspect="1"/>
          </p:cNvPicPr>
          <p:nvPr/>
        </p:nvPicPr>
        <p:blipFill>
          <a:blip r:embed="rId3"/>
          <a:stretch>
            <a:fillRect/>
          </a:stretch>
        </p:blipFill>
        <p:spPr>
          <a:xfrm>
            <a:off x="10171953" y="4378286"/>
            <a:ext cx="4052048" cy="3810028"/>
          </a:xfrm>
          <a:prstGeom prst="rect">
            <a:avLst/>
          </a:prstGeom>
          <a:effectLst>
            <a:softEdge rad="31750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AE75BE-EC62-EF63-6F0D-613F66DBE865}"/>
              </a:ext>
            </a:extLst>
          </p:cNvPr>
          <p:cNvPicPr>
            <a:picLocks noChangeAspect="1"/>
          </p:cNvPicPr>
          <p:nvPr/>
        </p:nvPicPr>
        <p:blipFill>
          <a:blip r:embed="rId3"/>
          <a:stretch>
            <a:fillRect/>
          </a:stretch>
        </p:blipFill>
        <p:spPr>
          <a:xfrm>
            <a:off x="2091765" y="567765"/>
            <a:ext cx="9066306" cy="7279341"/>
          </a:xfrm>
          <a:prstGeom prst="rect">
            <a:avLst/>
          </a:prstGeom>
          <a:effectLst>
            <a:softEdge rad="317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10258" y="65740"/>
            <a:ext cx="3520141" cy="8163859"/>
          </a:xfrm>
          <a:prstGeom prst="rect">
            <a:avLst/>
          </a:prstGeom>
        </p:spPr>
      </p:pic>
      <p:sp>
        <p:nvSpPr>
          <p:cNvPr id="3" name="Text 0"/>
          <p:cNvSpPr/>
          <p:nvPr/>
        </p:nvSpPr>
        <p:spPr>
          <a:xfrm>
            <a:off x="793790" y="651748"/>
            <a:ext cx="5038487"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Introduction… cont…</a:t>
            </a:r>
            <a:endParaRPr lang="en-US" sz="3900" dirty="0"/>
          </a:p>
        </p:txBody>
      </p:sp>
      <p:sp>
        <p:nvSpPr>
          <p:cNvPr id="4" name="Shape 1"/>
          <p:cNvSpPr/>
          <p:nvPr/>
        </p:nvSpPr>
        <p:spPr>
          <a:xfrm>
            <a:off x="710120" y="1569480"/>
            <a:ext cx="4992729" cy="3619384"/>
          </a:xfrm>
          <a:prstGeom prst="roundRect">
            <a:avLst>
              <a:gd name="adj" fmla="val 2355"/>
            </a:avLst>
          </a:prstGeom>
          <a:solidFill>
            <a:srgbClr val="D2D9F9"/>
          </a:solidFill>
          <a:ln w="7620">
            <a:solidFill>
              <a:srgbClr val="B8BFDF"/>
            </a:solidFill>
            <a:prstDash val="solid"/>
          </a:ln>
        </p:spPr>
      </p:sp>
      <p:sp>
        <p:nvSpPr>
          <p:cNvPr id="5" name="Shape 2"/>
          <p:cNvSpPr/>
          <p:nvPr/>
        </p:nvSpPr>
        <p:spPr>
          <a:xfrm>
            <a:off x="656121" y="1569479"/>
            <a:ext cx="595313" cy="595313"/>
          </a:xfrm>
          <a:prstGeom prst="roundRect">
            <a:avLst>
              <a:gd name="adj" fmla="val 15358451"/>
            </a:avLst>
          </a:prstGeom>
          <a:solidFill>
            <a:srgbClr val="4967E9"/>
          </a:solidFill>
          <a:ln/>
        </p:spPr>
      </p:sp>
      <p:pic>
        <p:nvPicPr>
          <p:cNvPr id="6" name="Image 1" descr="preencoded.png"/>
          <p:cNvPicPr>
            <a:picLocks noChangeAspect="1"/>
          </p:cNvPicPr>
          <p:nvPr/>
        </p:nvPicPr>
        <p:blipFill>
          <a:blip r:embed="rId4"/>
          <a:stretch>
            <a:fillRect/>
          </a:stretch>
        </p:blipFill>
        <p:spPr>
          <a:xfrm>
            <a:off x="726383" y="1648778"/>
            <a:ext cx="267891" cy="334923"/>
          </a:xfrm>
          <a:prstGeom prst="rect">
            <a:avLst/>
          </a:prstGeom>
        </p:spPr>
      </p:pic>
      <p:sp>
        <p:nvSpPr>
          <p:cNvPr id="7" name="Text 3"/>
          <p:cNvSpPr/>
          <p:nvPr/>
        </p:nvSpPr>
        <p:spPr>
          <a:xfrm>
            <a:off x="1297424" y="1775341"/>
            <a:ext cx="2926913" cy="310158"/>
          </a:xfrm>
          <a:prstGeom prst="rect">
            <a:avLst/>
          </a:prstGeom>
          <a:noFill/>
          <a:ln/>
        </p:spPr>
        <p:txBody>
          <a:bodyPr wrap="none" lIns="0" tIns="0" rIns="0" bIns="0" rtlCol="0" anchor="t"/>
          <a:lstStyle/>
          <a:p>
            <a:pPr marL="0" indent="0" algn="l">
              <a:lnSpc>
                <a:spcPts val="2400"/>
              </a:lnSpc>
              <a:buNone/>
            </a:pPr>
            <a:r>
              <a:rPr lang="en-US" sz="1950" dirty="0">
                <a:solidFill>
                  <a:srgbClr val="FF0000"/>
                </a:solidFill>
                <a:latin typeface="Corben" pitchFamily="34" charset="0"/>
                <a:ea typeface="Corben" pitchFamily="34" charset="-122"/>
                <a:cs typeface="Corben" pitchFamily="34" charset="-120"/>
              </a:rPr>
              <a:t>Machine Learning Power</a:t>
            </a:r>
            <a:endParaRPr lang="en-US" sz="1950" dirty="0">
              <a:solidFill>
                <a:srgbClr val="FF0000"/>
              </a:solidFill>
            </a:endParaRPr>
          </a:p>
        </p:txBody>
      </p:sp>
      <p:sp>
        <p:nvSpPr>
          <p:cNvPr id="8" name="Text 4"/>
          <p:cNvSpPr/>
          <p:nvPr/>
        </p:nvSpPr>
        <p:spPr>
          <a:xfrm>
            <a:off x="793790" y="2291355"/>
            <a:ext cx="3595361" cy="2818212"/>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latin typeface="Nobile" pitchFamily="34" charset="0"/>
                <a:ea typeface="Nobile" pitchFamily="34" charset="-122"/>
                <a:cs typeface="Nobile" pitchFamily="34" charset="-120"/>
              </a:rPr>
              <a:t>By analyzing customer behavior, demographics, and feedback patterns, predictive models can identify customers at risk of leaving before they actually churn.</a:t>
            </a:r>
            <a:endParaRPr lang="en-US" sz="2000" dirty="0"/>
          </a:p>
        </p:txBody>
      </p:sp>
      <p:sp>
        <p:nvSpPr>
          <p:cNvPr id="9" name="Shape 5"/>
          <p:cNvSpPr/>
          <p:nvPr/>
        </p:nvSpPr>
        <p:spPr>
          <a:xfrm>
            <a:off x="5832277" y="1558976"/>
            <a:ext cx="4842921" cy="3540085"/>
          </a:xfrm>
          <a:prstGeom prst="roundRect">
            <a:avLst>
              <a:gd name="adj" fmla="val 2355"/>
            </a:avLst>
          </a:prstGeom>
          <a:solidFill>
            <a:srgbClr val="D2D9F9"/>
          </a:solidFill>
          <a:ln w="7620">
            <a:solidFill>
              <a:srgbClr val="B8BFDF"/>
            </a:solidFill>
            <a:prstDash val="solid"/>
          </a:ln>
        </p:spPr>
      </p:sp>
      <p:sp>
        <p:nvSpPr>
          <p:cNvPr id="10" name="Shape 6"/>
          <p:cNvSpPr/>
          <p:nvPr/>
        </p:nvSpPr>
        <p:spPr>
          <a:xfrm>
            <a:off x="5816393" y="1471168"/>
            <a:ext cx="595313" cy="595313"/>
          </a:xfrm>
          <a:prstGeom prst="roundRect">
            <a:avLst>
              <a:gd name="adj" fmla="val 15358451"/>
            </a:avLst>
          </a:prstGeom>
          <a:solidFill>
            <a:srgbClr val="4967E9"/>
          </a:solidFill>
          <a:ln/>
        </p:spPr>
      </p:sp>
      <p:pic>
        <p:nvPicPr>
          <p:cNvPr id="11" name="Image 2" descr="preencoded.png"/>
          <p:cNvPicPr>
            <a:picLocks noChangeAspect="1"/>
          </p:cNvPicPr>
          <p:nvPr/>
        </p:nvPicPr>
        <p:blipFill>
          <a:blip r:embed="rId5"/>
          <a:stretch>
            <a:fillRect/>
          </a:stretch>
        </p:blipFill>
        <p:spPr>
          <a:xfrm>
            <a:off x="5980105" y="1607879"/>
            <a:ext cx="267891" cy="334923"/>
          </a:xfrm>
          <a:prstGeom prst="rect">
            <a:avLst/>
          </a:prstGeom>
        </p:spPr>
      </p:pic>
      <p:sp>
        <p:nvSpPr>
          <p:cNvPr id="12" name="Text 7"/>
          <p:cNvSpPr/>
          <p:nvPr/>
        </p:nvSpPr>
        <p:spPr>
          <a:xfrm>
            <a:off x="6619026" y="1591239"/>
            <a:ext cx="2849135" cy="432733"/>
          </a:xfrm>
          <a:prstGeom prst="rect">
            <a:avLst/>
          </a:prstGeom>
          <a:noFill/>
          <a:ln/>
        </p:spPr>
        <p:txBody>
          <a:bodyPr wrap="none" lIns="0" tIns="0" rIns="0" bIns="0" rtlCol="0" anchor="t"/>
          <a:lstStyle/>
          <a:p>
            <a:pPr marL="0" indent="0" algn="l">
              <a:lnSpc>
                <a:spcPts val="2400"/>
              </a:lnSpc>
              <a:buNone/>
            </a:pPr>
            <a:r>
              <a:rPr lang="en-US" sz="2000" dirty="0">
                <a:solidFill>
                  <a:srgbClr val="FF0000"/>
                </a:solidFill>
                <a:latin typeface="Corben" pitchFamily="34" charset="0"/>
                <a:ea typeface="Corben" pitchFamily="34" charset="-122"/>
                <a:cs typeface="Corben" pitchFamily="34" charset="-120"/>
              </a:rPr>
              <a:t>Proactive Intervention</a:t>
            </a:r>
            <a:endParaRPr lang="en-US" sz="2000" dirty="0">
              <a:solidFill>
                <a:srgbClr val="FF0000"/>
              </a:solidFill>
            </a:endParaRPr>
          </a:p>
        </p:txBody>
      </p:sp>
      <p:sp>
        <p:nvSpPr>
          <p:cNvPr id="13" name="Text 8"/>
          <p:cNvSpPr/>
          <p:nvPr/>
        </p:nvSpPr>
        <p:spPr>
          <a:xfrm>
            <a:off x="6873062" y="1867136"/>
            <a:ext cx="3549903" cy="2782195"/>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latin typeface="Nobile" pitchFamily="34" charset="0"/>
                <a:ea typeface="Nobile" pitchFamily="34" charset="-122"/>
                <a:cs typeface="Nobile" pitchFamily="34" charset="-120"/>
              </a:rPr>
              <a:t>This enables ISPs to implement proactive and targeted interventions, strengthening customer loyalty and retention rates significantly.</a:t>
            </a:r>
            <a:endParaRPr lang="en-US" sz="2000" dirty="0"/>
          </a:p>
        </p:txBody>
      </p:sp>
      <p:sp>
        <p:nvSpPr>
          <p:cNvPr id="14" name="Shape 9"/>
          <p:cNvSpPr/>
          <p:nvPr/>
        </p:nvSpPr>
        <p:spPr>
          <a:xfrm>
            <a:off x="793790" y="5307925"/>
            <a:ext cx="9881408" cy="2269927"/>
          </a:xfrm>
          <a:prstGeom prst="roundRect">
            <a:avLst>
              <a:gd name="adj" fmla="val 3672"/>
            </a:avLst>
          </a:prstGeom>
          <a:solidFill>
            <a:srgbClr val="D2D9F9"/>
          </a:solidFill>
          <a:ln w="7620">
            <a:solidFill>
              <a:srgbClr val="B8BFDF"/>
            </a:solidFill>
            <a:prstDash val="solid"/>
          </a:ln>
        </p:spPr>
      </p:sp>
      <p:sp>
        <p:nvSpPr>
          <p:cNvPr id="15" name="Shape 10"/>
          <p:cNvSpPr/>
          <p:nvPr/>
        </p:nvSpPr>
        <p:spPr>
          <a:xfrm>
            <a:off x="999768" y="5513903"/>
            <a:ext cx="595313" cy="595313"/>
          </a:xfrm>
          <a:prstGeom prst="roundRect">
            <a:avLst>
              <a:gd name="adj" fmla="val 15358451"/>
            </a:avLst>
          </a:prstGeom>
          <a:solidFill>
            <a:srgbClr val="4967E9"/>
          </a:solidFill>
          <a:ln/>
        </p:spPr>
      </p:sp>
      <p:pic>
        <p:nvPicPr>
          <p:cNvPr id="16" name="Image 3" descr="preencoded.png"/>
          <p:cNvPicPr>
            <a:picLocks noChangeAspect="1"/>
          </p:cNvPicPr>
          <p:nvPr/>
        </p:nvPicPr>
        <p:blipFill>
          <a:blip r:embed="rId6"/>
          <a:stretch>
            <a:fillRect/>
          </a:stretch>
        </p:blipFill>
        <p:spPr>
          <a:xfrm>
            <a:off x="1163479" y="5644039"/>
            <a:ext cx="267891" cy="334923"/>
          </a:xfrm>
          <a:prstGeom prst="rect">
            <a:avLst/>
          </a:prstGeom>
        </p:spPr>
      </p:pic>
      <p:sp>
        <p:nvSpPr>
          <p:cNvPr id="17" name="Text 11"/>
          <p:cNvSpPr/>
          <p:nvPr/>
        </p:nvSpPr>
        <p:spPr>
          <a:xfrm>
            <a:off x="1801059" y="557418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0000"/>
                </a:solidFill>
                <a:latin typeface="Corben" pitchFamily="34" charset="0"/>
                <a:ea typeface="Corben" pitchFamily="34" charset="-122"/>
                <a:cs typeface="Corben" pitchFamily="34" charset="-120"/>
              </a:rPr>
              <a:t>Strategic Impact</a:t>
            </a:r>
            <a:endParaRPr lang="en-US" sz="1950" dirty="0">
              <a:solidFill>
                <a:srgbClr val="FF0000"/>
              </a:solidFill>
            </a:endParaRPr>
          </a:p>
        </p:txBody>
      </p:sp>
      <p:sp>
        <p:nvSpPr>
          <p:cNvPr id="18" name="Text 12"/>
          <p:cNvSpPr/>
          <p:nvPr/>
        </p:nvSpPr>
        <p:spPr>
          <a:xfrm>
            <a:off x="1326804" y="6322696"/>
            <a:ext cx="8940772" cy="1046292"/>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latin typeface="Nobile" pitchFamily="34" charset="0"/>
                <a:ea typeface="Nobile" pitchFamily="34" charset="-122"/>
                <a:cs typeface="Nobile" pitchFamily="34" charset="-120"/>
              </a:rPr>
              <a:t>Supporting broader goals of digital inclusion and sustainable economic growth across Kenya's telecommunications landscape.</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03672"/>
            <a:ext cx="4713684" cy="589121"/>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Corben" pitchFamily="34" charset="0"/>
                <a:ea typeface="Corben" pitchFamily="34" charset="-122"/>
                <a:cs typeface="Corben" pitchFamily="34" charset="-120"/>
              </a:rPr>
              <a:t>Business Problem</a:t>
            </a:r>
            <a:endParaRPr lang="en-US" sz="3700" dirty="0"/>
          </a:p>
        </p:txBody>
      </p:sp>
      <p:pic>
        <p:nvPicPr>
          <p:cNvPr id="3" name="Image 0" descr="preencoded.png"/>
          <p:cNvPicPr>
            <a:picLocks noChangeAspect="1"/>
          </p:cNvPicPr>
          <p:nvPr/>
        </p:nvPicPr>
        <p:blipFill>
          <a:blip r:embed="rId3"/>
          <a:stretch>
            <a:fillRect/>
          </a:stretch>
        </p:blipFill>
        <p:spPr>
          <a:xfrm>
            <a:off x="793790" y="1769864"/>
            <a:ext cx="942737" cy="1131213"/>
          </a:xfrm>
          <a:prstGeom prst="rect">
            <a:avLst/>
          </a:prstGeom>
        </p:spPr>
      </p:pic>
      <p:sp>
        <p:nvSpPr>
          <p:cNvPr id="4" name="Text 1"/>
          <p:cNvSpPr/>
          <p:nvPr/>
        </p:nvSpPr>
        <p:spPr>
          <a:xfrm>
            <a:off x="1736527" y="1736449"/>
            <a:ext cx="3017538" cy="438508"/>
          </a:xfrm>
          <a:prstGeom prst="rect">
            <a:avLst/>
          </a:prstGeom>
          <a:noFill/>
          <a:ln/>
        </p:spPr>
        <p:txBody>
          <a:bodyPr wrap="none" lIns="0" tIns="0" rIns="0" bIns="0" rtlCol="0" anchor="t"/>
          <a:lstStyle/>
          <a:p>
            <a:pPr marL="0" indent="0" algn="l">
              <a:lnSpc>
                <a:spcPts val="2300"/>
              </a:lnSpc>
              <a:buNone/>
            </a:pPr>
            <a:r>
              <a:rPr lang="en-US" sz="2800" dirty="0">
                <a:solidFill>
                  <a:schemeClr val="accent2">
                    <a:lumMod val="50000"/>
                  </a:schemeClr>
                </a:solidFill>
                <a:latin typeface="Corben" pitchFamily="34" charset="0"/>
                <a:ea typeface="Corben" pitchFamily="34" charset="-122"/>
                <a:cs typeface="Corben" pitchFamily="34" charset="-120"/>
              </a:rPr>
              <a:t>Revenue Erosion</a:t>
            </a:r>
            <a:endParaRPr lang="en-US" sz="2800" dirty="0">
              <a:solidFill>
                <a:schemeClr val="accent2">
                  <a:lumMod val="50000"/>
                </a:schemeClr>
              </a:solidFill>
            </a:endParaRPr>
          </a:p>
        </p:txBody>
      </p:sp>
      <p:sp>
        <p:nvSpPr>
          <p:cNvPr id="5" name="Text 2"/>
          <p:cNvSpPr/>
          <p:nvPr/>
        </p:nvSpPr>
        <p:spPr>
          <a:xfrm>
            <a:off x="1736527" y="2147874"/>
            <a:ext cx="11741800" cy="610314"/>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marL="0" indent="0" algn="l">
              <a:lnSpc>
                <a:spcPts val="2350"/>
              </a:lnSpc>
              <a:buNone/>
            </a:pPr>
            <a:r>
              <a:rPr lang="en-US" b="1" dirty="0">
                <a:solidFill>
                  <a:srgbClr val="404155"/>
                </a:solidFill>
                <a:latin typeface="Nobile" pitchFamily="34" charset="0"/>
                <a:ea typeface="Nobile" pitchFamily="34" charset="-122"/>
                <a:cs typeface="Nobile" pitchFamily="34" charset="-120"/>
              </a:rPr>
              <a:t>High churn erodes revenue</a:t>
            </a:r>
            <a:r>
              <a:rPr lang="en-US" dirty="0">
                <a:solidFill>
                  <a:srgbClr val="404155"/>
                </a:solidFill>
                <a:latin typeface="Nobile" pitchFamily="34" charset="0"/>
                <a:ea typeface="Nobile" pitchFamily="34" charset="-122"/>
                <a:cs typeface="Nobile" pitchFamily="34" charset="-120"/>
              </a:rPr>
              <a:t> and undermines customer lifetime value for Kenyan ISPs, </a:t>
            </a:r>
          </a:p>
          <a:p>
            <a:pPr marL="0" indent="0" algn="l">
              <a:lnSpc>
                <a:spcPts val="2350"/>
              </a:lnSpc>
              <a:buNone/>
            </a:pPr>
            <a:r>
              <a:rPr lang="en-US" dirty="0">
                <a:solidFill>
                  <a:srgbClr val="404155"/>
                </a:solidFill>
                <a:latin typeface="Nobile" pitchFamily="34" charset="0"/>
                <a:ea typeface="Nobile" pitchFamily="34" charset="-122"/>
                <a:cs typeface="Nobile" pitchFamily="34" charset="-120"/>
              </a:rPr>
              <a:t>creating significant financial pressure.</a:t>
            </a:r>
            <a:endParaRPr lang="en-US" dirty="0"/>
          </a:p>
        </p:txBody>
      </p:sp>
      <p:pic>
        <p:nvPicPr>
          <p:cNvPr id="6" name="Image 1" descr="preencoded.png"/>
          <p:cNvPicPr>
            <a:picLocks noChangeAspect="1"/>
          </p:cNvPicPr>
          <p:nvPr/>
        </p:nvPicPr>
        <p:blipFill>
          <a:blip r:embed="rId4"/>
          <a:stretch>
            <a:fillRect/>
          </a:stretch>
        </p:blipFill>
        <p:spPr>
          <a:xfrm>
            <a:off x="793790" y="2901077"/>
            <a:ext cx="942737" cy="1131213"/>
          </a:xfrm>
          <a:prstGeom prst="rect">
            <a:avLst/>
          </a:prstGeom>
        </p:spPr>
      </p:pic>
      <p:sp>
        <p:nvSpPr>
          <p:cNvPr id="7" name="Text 3"/>
          <p:cNvSpPr/>
          <p:nvPr/>
        </p:nvSpPr>
        <p:spPr>
          <a:xfrm>
            <a:off x="1736527" y="2933656"/>
            <a:ext cx="3582471" cy="443958"/>
          </a:xfrm>
          <a:prstGeom prst="rect">
            <a:avLst/>
          </a:prstGeom>
          <a:noFill/>
          <a:ln/>
        </p:spPr>
        <p:txBody>
          <a:bodyPr wrap="none" lIns="0" tIns="0" rIns="0" bIns="0" rtlCol="0" anchor="t"/>
          <a:lstStyle/>
          <a:p>
            <a:pPr>
              <a:lnSpc>
                <a:spcPts val="2300"/>
              </a:lnSpc>
            </a:pPr>
            <a:r>
              <a:rPr lang="en-US" sz="2800" dirty="0">
                <a:solidFill>
                  <a:schemeClr val="accent2">
                    <a:lumMod val="50000"/>
                  </a:schemeClr>
                </a:solidFill>
                <a:latin typeface="Corben" pitchFamily="34" charset="0"/>
              </a:rPr>
              <a:t>Retention Economics</a:t>
            </a:r>
          </a:p>
        </p:txBody>
      </p:sp>
      <p:sp>
        <p:nvSpPr>
          <p:cNvPr id="8" name="Text 4"/>
          <p:cNvSpPr/>
          <p:nvPr/>
        </p:nvSpPr>
        <p:spPr>
          <a:xfrm>
            <a:off x="1736527" y="3293507"/>
            <a:ext cx="11741800" cy="505826"/>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a:lnSpc>
                <a:spcPts val="2350"/>
              </a:lnSpc>
            </a:pPr>
            <a:r>
              <a:rPr lang="en-US" b="1" dirty="0">
                <a:solidFill>
                  <a:srgbClr val="404155"/>
                </a:solidFill>
                <a:latin typeface="Nobile" pitchFamily="34" charset="0"/>
              </a:rPr>
              <a:t>Retention is cheaper than acquisition, but accurately predicting churn remains a major operational challenge.</a:t>
            </a:r>
          </a:p>
        </p:txBody>
      </p:sp>
      <p:pic>
        <p:nvPicPr>
          <p:cNvPr id="9" name="Image 2" descr="preencoded.png"/>
          <p:cNvPicPr>
            <a:picLocks noChangeAspect="1"/>
          </p:cNvPicPr>
          <p:nvPr/>
        </p:nvPicPr>
        <p:blipFill>
          <a:blip r:embed="rId5"/>
          <a:stretch>
            <a:fillRect/>
          </a:stretch>
        </p:blipFill>
        <p:spPr>
          <a:xfrm>
            <a:off x="793790" y="4032290"/>
            <a:ext cx="942737" cy="1131213"/>
          </a:xfrm>
          <a:prstGeom prst="rect">
            <a:avLst/>
          </a:prstGeom>
        </p:spPr>
      </p:pic>
      <p:sp>
        <p:nvSpPr>
          <p:cNvPr id="10" name="Text 5"/>
          <p:cNvSpPr/>
          <p:nvPr/>
        </p:nvSpPr>
        <p:spPr>
          <a:xfrm>
            <a:off x="1736527" y="4106497"/>
            <a:ext cx="3226715" cy="400766"/>
          </a:xfrm>
          <a:prstGeom prst="rect">
            <a:avLst/>
          </a:prstGeom>
          <a:noFill/>
          <a:ln/>
        </p:spPr>
        <p:txBody>
          <a:bodyPr wrap="none" lIns="0" tIns="0" rIns="0" bIns="0" rtlCol="0" anchor="t"/>
          <a:lstStyle/>
          <a:p>
            <a:pPr indent="0">
              <a:lnSpc>
                <a:spcPts val="2300"/>
              </a:lnSpc>
              <a:buNone/>
            </a:pPr>
            <a:r>
              <a:rPr lang="en-US" sz="2800" dirty="0">
                <a:solidFill>
                  <a:schemeClr val="accent2">
                    <a:lumMod val="50000"/>
                  </a:schemeClr>
                </a:solidFill>
                <a:latin typeface="Corben" pitchFamily="34" charset="0"/>
              </a:rPr>
              <a:t>Key Churn Drivers</a:t>
            </a:r>
          </a:p>
        </p:txBody>
      </p:sp>
      <p:sp>
        <p:nvSpPr>
          <p:cNvPr id="11" name="Text 6"/>
          <p:cNvSpPr/>
          <p:nvPr/>
        </p:nvSpPr>
        <p:spPr>
          <a:xfrm>
            <a:off x="1799497" y="4443625"/>
            <a:ext cx="11741800" cy="610313"/>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marL="0" indent="0" algn="l">
              <a:lnSpc>
                <a:spcPts val="2350"/>
              </a:lnSpc>
              <a:buNone/>
            </a:pPr>
            <a:r>
              <a:rPr lang="en-US" b="1" dirty="0">
                <a:solidFill>
                  <a:srgbClr val="404155"/>
                </a:solidFill>
                <a:latin typeface="Nobile" pitchFamily="34" charset="0"/>
              </a:rPr>
              <a:t>Critical factors include poor service quality, high prices, weak customer support, and changing usage patterns.</a:t>
            </a:r>
          </a:p>
        </p:txBody>
      </p:sp>
      <p:pic>
        <p:nvPicPr>
          <p:cNvPr id="12" name="Image 3" descr="preencoded.png"/>
          <p:cNvPicPr>
            <a:picLocks noChangeAspect="1"/>
          </p:cNvPicPr>
          <p:nvPr/>
        </p:nvPicPr>
        <p:blipFill>
          <a:blip r:embed="rId6"/>
          <a:stretch>
            <a:fillRect/>
          </a:stretch>
        </p:blipFill>
        <p:spPr>
          <a:xfrm>
            <a:off x="793790" y="5163503"/>
            <a:ext cx="942737" cy="1131213"/>
          </a:xfrm>
          <a:prstGeom prst="rect">
            <a:avLst/>
          </a:prstGeom>
        </p:spPr>
      </p:pic>
      <p:sp>
        <p:nvSpPr>
          <p:cNvPr id="13" name="Text 7"/>
          <p:cNvSpPr/>
          <p:nvPr/>
        </p:nvSpPr>
        <p:spPr>
          <a:xfrm>
            <a:off x="1799497" y="5228541"/>
            <a:ext cx="2356842" cy="433565"/>
          </a:xfrm>
          <a:prstGeom prst="rect">
            <a:avLst/>
          </a:prstGeom>
          <a:noFill/>
          <a:ln/>
        </p:spPr>
        <p:txBody>
          <a:bodyPr wrap="none" lIns="0" tIns="0" rIns="0" bIns="0" rtlCol="0" anchor="t"/>
          <a:lstStyle/>
          <a:p>
            <a:pPr>
              <a:lnSpc>
                <a:spcPts val="2300"/>
              </a:lnSpc>
            </a:pPr>
            <a:r>
              <a:rPr lang="en-US" sz="2800" dirty="0">
                <a:solidFill>
                  <a:schemeClr val="accent2">
                    <a:lumMod val="50000"/>
                  </a:schemeClr>
                </a:solidFill>
                <a:latin typeface="Corben" pitchFamily="34" charset="0"/>
              </a:rPr>
              <a:t>The Need</a:t>
            </a:r>
          </a:p>
        </p:txBody>
      </p:sp>
      <p:sp>
        <p:nvSpPr>
          <p:cNvPr id="14" name="Text 8"/>
          <p:cNvSpPr/>
          <p:nvPr/>
        </p:nvSpPr>
        <p:spPr>
          <a:xfrm>
            <a:off x="1736527" y="5540572"/>
            <a:ext cx="11911608" cy="532076"/>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marL="0" indent="0" algn="l">
              <a:lnSpc>
                <a:spcPts val="2350"/>
              </a:lnSpc>
              <a:buNone/>
            </a:pPr>
            <a:r>
              <a:rPr lang="en-US" b="1" dirty="0">
                <a:solidFill>
                  <a:srgbClr val="404155"/>
                </a:solidFill>
                <a:latin typeface="Nobile" pitchFamily="34" charset="0"/>
              </a:rPr>
              <a:t>A predictive model to flag high-risk customers early and explain the underlying reasons why they churn.</a:t>
            </a:r>
          </a:p>
        </p:txBody>
      </p:sp>
      <p:pic>
        <p:nvPicPr>
          <p:cNvPr id="15" name="Image 4" descr="preencoded.png"/>
          <p:cNvPicPr>
            <a:picLocks noChangeAspect="1"/>
          </p:cNvPicPr>
          <p:nvPr/>
        </p:nvPicPr>
        <p:blipFill>
          <a:blip r:embed="rId7"/>
          <a:stretch>
            <a:fillRect/>
          </a:stretch>
        </p:blipFill>
        <p:spPr>
          <a:xfrm>
            <a:off x="793790" y="6294715"/>
            <a:ext cx="942737" cy="1131213"/>
          </a:xfrm>
          <a:prstGeom prst="rect">
            <a:avLst/>
          </a:prstGeom>
        </p:spPr>
      </p:pic>
      <p:sp>
        <p:nvSpPr>
          <p:cNvPr id="16" name="Text 9"/>
          <p:cNvSpPr/>
          <p:nvPr/>
        </p:nvSpPr>
        <p:spPr>
          <a:xfrm>
            <a:off x="1818006" y="6302377"/>
            <a:ext cx="2356842" cy="294680"/>
          </a:xfrm>
          <a:prstGeom prst="rect">
            <a:avLst/>
          </a:prstGeom>
          <a:noFill/>
          <a:ln/>
        </p:spPr>
        <p:txBody>
          <a:bodyPr wrap="none" lIns="0" tIns="0" rIns="0" bIns="0" rtlCol="0" anchor="t"/>
          <a:lstStyle/>
          <a:p>
            <a:pPr indent="0">
              <a:lnSpc>
                <a:spcPts val="2300"/>
              </a:lnSpc>
              <a:buNone/>
            </a:pPr>
            <a:r>
              <a:rPr lang="en-US" sz="2800" dirty="0">
                <a:solidFill>
                  <a:schemeClr val="accent2">
                    <a:lumMod val="50000"/>
                  </a:schemeClr>
                </a:solidFill>
                <a:latin typeface="Corben" pitchFamily="34" charset="0"/>
              </a:rPr>
              <a:t>Expected Impact</a:t>
            </a:r>
          </a:p>
        </p:txBody>
      </p:sp>
      <p:sp>
        <p:nvSpPr>
          <p:cNvPr id="17" name="Text 10"/>
          <p:cNvSpPr/>
          <p:nvPr/>
        </p:nvSpPr>
        <p:spPr>
          <a:xfrm>
            <a:off x="1736527" y="6675934"/>
            <a:ext cx="11911608" cy="301704"/>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marL="0" indent="0" algn="l">
              <a:lnSpc>
                <a:spcPts val="2350"/>
              </a:lnSpc>
              <a:buNone/>
            </a:pPr>
            <a:r>
              <a:rPr lang="en-US" b="1" dirty="0">
                <a:solidFill>
                  <a:srgbClr val="404155"/>
                </a:solidFill>
                <a:latin typeface="Nobile" pitchFamily="34" charset="0"/>
              </a:rPr>
              <a:t>Lower churn rates, stronger customer loyalty, and sustainable competitive advantage in a crowded market.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622221"/>
            <a:ext cx="4217551" cy="527090"/>
          </a:xfrm>
          <a:prstGeom prst="rect">
            <a:avLst/>
          </a:prstGeom>
          <a:noFill/>
          <a:ln/>
        </p:spPr>
        <p:txBody>
          <a:bodyPr wrap="none" lIns="0" tIns="0" rIns="0" bIns="0" rtlCol="0" anchor="t"/>
          <a:lstStyle/>
          <a:p>
            <a:pPr marL="0" indent="0" algn="l">
              <a:lnSpc>
                <a:spcPts val="4150"/>
              </a:lnSpc>
              <a:buNone/>
            </a:pPr>
            <a:r>
              <a:rPr lang="en-US" sz="3300" dirty="0">
                <a:solidFill>
                  <a:srgbClr val="1B1B27"/>
                </a:solidFill>
                <a:latin typeface="Corben" pitchFamily="34" charset="0"/>
                <a:ea typeface="Corben" pitchFamily="34" charset="-122"/>
                <a:cs typeface="Corben" pitchFamily="34" charset="-120"/>
              </a:rPr>
              <a:t>Project Objectives</a:t>
            </a:r>
            <a:endParaRPr lang="en-US" sz="3300" dirty="0"/>
          </a:p>
        </p:txBody>
      </p:sp>
      <p:sp>
        <p:nvSpPr>
          <p:cNvPr id="4" name="Text 1"/>
          <p:cNvSpPr/>
          <p:nvPr/>
        </p:nvSpPr>
        <p:spPr>
          <a:xfrm>
            <a:off x="793790" y="1402318"/>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404155"/>
                </a:solidFill>
                <a:latin typeface="Corben Light" pitchFamily="34" charset="0"/>
                <a:ea typeface="Corben Light" pitchFamily="34" charset="-122"/>
                <a:cs typeface="Corben Light" pitchFamily="34" charset="-120"/>
              </a:rPr>
              <a:t>01</a:t>
            </a:r>
            <a:endParaRPr lang="en-US" sz="1300" dirty="0"/>
          </a:p>
        </p:txBody>
      </p:sp>
      <p:sp>
        <p:nvSpPr>
          <p:cNvPr id="5" name="Shape 2"/>
          <p:cNvSpPr/>
          <p:nvPr/>
        </p:nvSpPr>
        <p:spPr>
          <a:xfrm>
            <a:off x="793790" y="1666161"/>
            <a:ext cx="7556421" cy="22860"/>
          </a:xfrm>
          <a:prstGeom prst="rect">
            <a:avLst/>
          </a:prstGeom>
          <a:solidFill>
            <a:srgbClr val="4967E9"/>
          </a:solidFill>
          <a:ln/>
        </p:spPr>
      </p:sp>
      <p:sp>
        <p:nvSpPr>
          <p:cNvPr id="6" name="Text 3"/>
          <p:cNvSpPr/>
          <p:nvPr/>
        </p:nvSpPr>
        <p:spPr>
          <a:xfrm>
            <a:off x="1170308" y="1402318"/>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Develop ML Model</a:t>
            </a:r>
            <a:endParaRPr lang="en-US" sz="1650" dirty="0"/>
          </a:p>
        </p:txBody>
      </p:sp>
      <p:sp>
        <p:nvSpPr>
          <p:cNvPr id="7" name="Text 4"/>
          <p:cNvSpPr/>
          <p:nvPr/>
        </p:nvSpPr>
        <p:spPr>
          <a:xfrm>
            <a:off x="793790" y="1750388"/>
            <a:ext cx="12729776" cy="788789"/>
          </a:xfrm>
          <a:prstGeom prst="rect">
            <a:avLst/>
          </a:prstGeom>
          <a:noFill/>
          <a:ln/>
        </p:spPr>
        <p:txBody>
          <a:bodyPr wrap="square" lIns="0" tIns="0" rIns="0" bIns="0" rtlCol="0" anchor="t"/>
          <a:lstStyle/>
          <a:p>
            <a:pPr marL="0" indent="0" algn="l">
              <a:buNone/>
            </a:pPr>
            <a:r>
              <a:rPr lang="en-US" sz="2400" b="1" dirty="0">
                <a:solidFill>
                  <a:srgbClr val="404155"/>
                </a:solidFill>
                <a:latin typeface="Nobile" pitchFamily="34" charset="0"/>
                <a:ea typeface="Nobile" pitchFamily="34" charset="-122"/>
                <a:cs typeface="Nobile" pitchFamily="34" charset="-120"/>
              </a:rPr>
              <a:t>Build a supervised machine learning model</a:t>
            </a:r>
            <a:r>
              <a:rPr lang="en-US" sz="2400" dirty="0">
                <a:solidFill>
                  <a:srgbClr val="404155"/>
                </a:solidFill>
                <a:latin typeface="Nobile" pitchFamily="34" charset="0"/>
                <a:ea typeface="Nobile" pitchFamily="34" charset="-122"/>
                <a:cs typeface="Nobile" pitchFamily="34" charset="-120"/>
              </a:rPr>
              <a:t> to predict customer churn risk for Internet Service Providers using behavioral, transactional, and customer feedback data.</a:t>
            </a:r>
            <a:endParaRPr lang="en-US" sz="2400" dirty="0"/>
          </a:p>
        </p:txBody>
      </p:sp>
      <p:sp>
        <p:nvSpPr>
          <p:cNvPr id="8" name="Text 5"/>
          <p:cNvSpPr/>
          <p:nvPr/>
        </p:nvSpPr>
        <p:spPr>
          <a:xfrm>
            <a:off x="793790" y="2995732"/>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404155"/>
                </a:solidFill>
                <a:latin typeface="Corben Light" pitchFamily="34" charset="0"/>
                <a:ea typeface="Corben Light" pitchFamily="34" charset="-122"/>
                <a:cs typeface="Corben Light" pitchFamily="34" charset="-120"/>
              </a:rPr>
              <a:t>02</a:t>
            </a:r>
            <a:endParaRPr lang="en-US" sz="1300" dirty="0"/>
          </a:p>
        </p:txBody>
      </p:sp>
      <p:sp>
        <p:nvSpPr>
          <p:cNvPr id="9" name="Shape 6"/>
          <p:cNvSpPr/>
          <p:nvPr/>
        </p:nvSpPr>
        <p:spPr>
          <a:xfrm>
            <a:off x="793790" y="3259574"/>
            <a:ext cx="7556421" cy="22860"/>
          </a:xfrm>
          <a:prstGeom prst="rect">
            <a:avLst/>
          </a:prstGeom>
          <a:solidFill>
            <a:srgbClr val="4967E9"/>
          </a:solidFill>
          <a:ln/>
        </p:spPr>
      </p:sp>
      <p:sp>
        <p:nvSpPr>
          <p:cNvPr id="10" name="Text 7"/>
          <p:cNvSpPr/>
          <p:nvPr/>
        </p:nvSpPr>
        <p:spPr>
          <a:xfrm>
            <a:off x="1110543" y="2959646"/>
            <a:ext cx="2680216" cy="26348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Enable Proactive Retention</a:t>
            </a:r>
            <a:endParaRPr lang="en-US" sz="1650" dirty="0"/>
          </a:p>
        </p:txBody>
      </p:sp>
      <p:sp>
        <p:nvSpPr>
          <p:cNvPr id="11" name="Text 8"/>
          <p:cNvSpPr/>
          <p:nvPr/>
        </p:nvSpPr>
        <p:spPr>
          <a:xfrm>
            <a:off x="728048" y="3351371"/>
            <a:ext cx="12228939" cy="765929"/>
          </a:xfrm>
          <a:prstGeom prst="rect">
            <a:avLst/>
          </a:prstGeom>
          <a:noFill/>
          <a:ln/>
        </p:spPr>
        <p:txBody>
          <a:bodyPr wrap="square" lIns="0" tIns="0" rIns="0" bIns="0" rtlCol="0" anchor="t"/>
          <a:lstStyle/>
          <a:p>
            <a:pPr marL="0" indent="0" algn="l">
              <a:buNone/>
            </a:pPr>
            <a:r>
              <a:rPr lang="en-US" sz="2400" dirty="0">
                <a:solidFill>
                  <a:srgbClr val="404155"/>
                </a:solidFill>
                <a:latin typeface="Nobile" pitchFamily="34" charset="0"/>
              </a:rPr>
              <a:t>Identify high-risk customers early to enable proactive retention strategies before customers actually leave the service.</a:t>
            </a:r>
          </a:p>
        </p:txBody>
      </p:sp>
      <p:sp>
        <p:nvSpPr>
          <p:cNvPr id="12" name="Text 9"/>
          <p:cNvSpPr/>
          <p:nvPr/>
        </p:nvSpPr>
        <p:spPr>
          <a:xfrm>
            <a:off x="793790" y="4589145"/>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404155"/>
                </a:solidFill>
                <a:latin typeface="Corben Light" pitchFamily="34" charset="0"/>
                <a:ea typeface="Corben Light" pitchFamily="34" charset="-122"/>
                <a:cs typeface="Corben Light" pitchFamily="34" charset="-120"/>
              </a:rPr>
              <a:t>03</a:t>
            </a:r>
            <a:endParaRPr lang="en-US" sz="1300" dirty="0"/>
          </a:p>
        </p:txBody>
      </p:sp>
      <p:sp>
        <p:nvSpPr>
          <p:cNvPr id="13" name="Shape 10"/>
          <p:cNvSpPr/>
          <p:nvPr/>
        </p:nvSpPr>
        <p:spPr>
          <a:xfrm>
            <a:off x="793790" y="4852988"/>
            <a:ext cx="7556421" cy="22860"/>
          </a:xfrm>
          <a:prstGeom prst="rect">
            <a:avLst/>
          </a:prstGeom>
          <a:solidFill>
            <a:srgbClr val="4967E9"/>
          </a:solidFill>
          <a:ln/>
        </p:spPr>
      </p:sp>
      <p:sp>
        <p:nvSpPr>
          <p:cNvPr id="14" name="Text 11"/>
          <p:cNvSpPr/>
          <p:nvPr/>
        </p:nvSpPr>
        <p:spPr>
          <a:xfrm>
            <a:off x="1042077" y="4623466"/>
            <a:ext cx="2365177" cy="26348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Analyze Churn Patterns</a:t>
            </a:r>
            <a:endParaRPr lang="en-US" sz="1650" dirty="0"/>
          </a:p>
        </p:txBody>
      </p:sp>
      <p:sp>
        <p:nvSpPr>
          <p:cNvPr id="15" name="Text 12"/>
          <p:cNvSpPr/>
          <p:nvPr/>
        </p:nvSpPr>
        <p:spPr>
          <a:xfrm>
            <a:off x="793790" y="4991219"/>
            <a:ext cx="11906210" cy="834866"/>
          </a:xfrm>
          <a:prstGeom prst="rect">
            <a:avLst/>
          </a:prstGeom>
          <a:noFill/>
          <a:ln/>
        </p:spPr>
        <p:txBody>
          <a:bodyPr wrap="square" lIns="0" tIns="0" rIns="0" bIns="0" rtlCol="0" anchor="t"/>
          <a:lstStyle/>
          <a:p>
            <a:pPr marL="0" indent="0" algn="l">
              <a:buNone/>
            </a:pPr>
            <a:r>
              <a:rPr lang="en-US" sz="2400" dirty="0">
                <a:solidFill>
                  <a:srgbClr val="404155"/>
                </a:solidFill>
                <a:latin typeface="Nobile" pitchFamily="34" charset="0"/>
              </a:rPr>
              <a:t>Determine which customer segments exhibit the highest churn rates through comprehensive pattern analysis.</a:t>
            </a:r>
          </a:p>
        </p:txBody>
      </p:sp>
      <p:sp>
        <p:nvSpPr>
          <p:cNvPr id="16" name="Text 13"/>
          <p:cNvSpPr/>
          <p:nvPr/>
        </p:nvSpPr>
        <p:spPr>
          <a:xfrm>
            <a:off x="793790" y="6182558"/>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404155"/>
                </a:solidFill>
                <a:latin typeface="Corben Light" pitchFamily="34" charset="0"/>
                <a:ea typeface="Corben Light" pitchFamily="34" charset="-122"/>
                <a:cs typeface="Corben Light" pitchFamily="34" charset="-120"/>
              </a:rPr>
              <a:t>04</a:t>
            </a:r>
            <a:endParaRPr lang="en-US" sz="1300" dirty="0"/>
          </a:p>
        </p:txBody>
      </p:sp>
      <p:sp>
        <p:nvSpPr>
          <p:cNvPr id="17" name="Shape 14"/>
          <p:cNvSpPr/>
          <p:nvPr/>
        </p:nvSpPr>
        <p:spPr>
          <a:xfrm>
            <a:off x="793790" y="6446401"/>
            <a:ext cx="7556421" cy="22860"/>
          </a:xfrm>
          <a:prstGeom prst="rect">
            <a:avLst/>
          </a:prstGeom>
          <a:solidFill>
            <a:srgbClr val="4967E9"/>
          </a:solidFill>
          <a:ln/>
        </p:spPr>
      </p:sp>
      <p:sp>
        <p:nvSpPr>
          <p:cNvPr id="18" name="Text 15"/>
          <p:cNvSpPr/>
          <p:nvPr/>
        </p:nvSpPr>
        <p:spPr>
          <a:xfrm>
            <a:off x="1095119" y="6182558"/>
            <a:ext cx="2259092" cy="26348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Identify Key Predictors</a:t>
            </a:r>
            <a:endParaRPr lang="en-US" sz="1650" dirty="0"/>
          </a:p>
        </p:txBody>
      </p:sp>
      <p:sp>
        <p:nvSpPr>
          <p:cNvPr id="19" name="Text 16"/>
          <p:cNvSpPr/>
          <p:nvPr/>
        </p:nvSpPr>
        <p:spPr>
          <a:xfrm>
            <a:off x="728048" y="6541623"/>
            <a:ext cx="11906210" cy="765929"/>
          </a:xfrm>
          <a:prstGeom prst="rect">
            <a:avLst/>
          </a:prstGeom>
          <a:noFill/>
          <a:ln/>
        </p:spPr>
        <p:txBody>
          <a:bodyPr wrap="square" lIns="0" tIns="0" rIns="0" bIns="0" rtlCol="0" anchor="t"/>
          <a:lstStyle/>
          <a:p>
            <a:pPr marL="0" indent="0" algn="l">
              <a:buNone/>
            </a:pPr>
            <a:r>
              <a:rPr lang="en-US" sz="2400" dirty="0">
                <a:solidFill>
                  <a:srgbClr val="404155"/>
                </a:solidFill>
                <a:latin typeface="Nobile" pitchFamily="34" charset="0"/>
              </a:rPr>
              <a:t>Pinpoint the most influential variables of churn across behavioral, demographic, and transactional dimensions.</a:t>
            </a:r>
          </a:p>
        </p:txBody>
      </p:sp>
      <p:pic>
        <p:nvPicPr>
          <p:cNvPr id="21" name="Picture 20">
            <a:extLst>
              <a:ext uri="{FF2B5EF4-FFF2-40B4-BE49-F238E27FC236}">
                <a16:creationId xmlns:a16="http://schemas.microsoft.com/office/drawing/2014/main" id="{5489ABB2-AD0F-9166-C14E-4A5D4EF7F50F}"/>
              </a:ext>
            </a:extLst>
          </p:cNvPr>
          <p:cNvPicPr>
            <a:picLocks noChangeAspect="1"/>
          </p:cNvPicPr>
          <p:nvPr/>
        </p:nvPicPr>
        <p:blipFill>
          <a:blip r:embed="rId3"/>
          <a:stretch>
            <a:fillRect/>
          </a:stretch>
        </p:blipFill>
        <p:spPr>
          <a:xfrm>
            <a:off x="12472894" y="6541623"/>
            <a:ext cx="1982338" cy="1614500"/>
          </a:xfrm>
          <a:prstGeom prst="rect">
            <a:avLst/>
          </a:prstGeom>
          <a:effectLst>
            <a:softEdge rad="317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1405" y="523399"/>
            <a:ext cx="6252924" cy="594836"/>
          </a:xfrm>
          <a:prstGeom prst="rect">
            <a:avLst/>
          </a:prstGeom>
          <a:noFill/>
          <a:ln/>
        </p:spPr>
        <p:txBody>
          <a:bodyPr wrap="none" lIns="0" tIns="0" rIns="0" bIns="0" rtlCol="0" anchor="t"/>
          <a:lstStyle/>
          <a:p>
            <a:pPr marL="0" indent="0" algn="l">
              <a:lnSpc>
                <a:spcPts val="4650"/>
              </a:lnSpc>
              <a:buNone/>
            </a:pPr>
            <a:r>
              <a:rPr lang="en-US" sz="3700" dirty="0">
                <a:solidFill>
                  <a:srgbClr val="1B1B27"/>
                </a:solidFill>
                <a:latin typeface="Corben" pitchFamily="34" charset="0"/>
                <a:ea typeface="Corben" pitchFamily="34" charset="-122"/>
                <a:cs typeface="Corben" pitchFamily="34" charset="-120"/>
              </a:rPr>
              <a:t>Project Objectives… Cont.…</a:t>
            </a:r>
            <a:endParaRPr lang="en-US" sz="3700" dirty="0"/>
          </a:p>
        </p:txBody>
      </p:sp>
      <p:sp>
        <p:nvSpPr>
          <p:cNvPr id="3" name="Text 1"/>
          <p:cNvSpPr/>
          <p:nvPr/>
        </p:nvSpPr>
        <p:spPr>
          <a:xfrm>
            <a:off x="317420" y="1481216"/>
            <a:ext cx="3936617" cy="772673"/>
          </a:xfrm>
          <a:prstGeom prst="rect">
            <a:avLst/>
          </a:prstGeom>
          <a:ln/>
        </p:spPr>
        <p:style>
          <a:lnRef idx="1">
            <a:schemeClr val="accent1"/>
          </a:lnRef>
          <a:fillRef idx="2">
            <a:schemeClr val="accent1"/>
          </a:fillRef>
          <a:effectRef idx="1">
            <a:schemeClr val="accent1"/>
          </a:effectRef>
          <a:fontRef idx="minor">
            <a:schemeClr val="dk1"/>
          </a:fontRef>
        </p:style>
        <p:txBody>
          <a:bodyPr wrap="none" lIns="0" tIns="0" rIns="0" bIns="0" rtlCol="0" anchor="t"/>
          <a:lstStyle/>
          <a:p>
            <a:pPr marL="0" indent="0" algn="l">
              <a:lnSpc>
                <a:spcPts val="2800"/>
              </a:lnSpc>
              <a:buNone/>
            </a:pPr>
            <a:r>
              <a:rPr lang="en-US" sz="2400" dirty="0">
                <a:solidFill>
                  <a:srgbClr val="1B1B27"/>
                </a:solidFill>
                <a:latin typeface="Corben" pitchFamily="34" charset="0"/>
                <a:ea typeface="Corben" pitchFamily="34" charset="-122"/>
                <a:cs typeface="Corben" pitchFamily="34" charset="-120"/>
              </a:rPr>
              <a:t>Evaluate Loyalty Strategies</a:t>
            </a:r>
            <a:endParaRPr lang="en-US" sz="2400" dirty="0"/>
          </a:p>
        </p:txBody>
      </p:sp>
      <p:sp>
        <p:nvSpPr>
          <p:cNvPr id="4" name="Text 2"/>
          <p:cNvSpPr/>
          <p:nvPr/>
        </p:nvSpPr>
        <p:spPr>
          <a:xfrm>
            <a:off x="317420" y="2307670"/>
            <a:ext cx="4014311" cy="2306165"/>
          </a:xfrm>
          <a:prstGeom prst="rect">
            <a:avLst/>
          </a:prstGeom>
          <a:noFill/>
          <a:ln/>
        </p:spPr>
        <p:txBody>
          <a:bodyPr wrap="square" lIns="0" tIns="0" rIns="0" bIns="0" rtlCol="0" anchor="t"/>
          <a:lstStyle/>
          <a:p>
            <a:pPr marL="0" indent="0" algn="l">
              <a:buNone/>
            </a:pPr>
            <a:r>
              <a:rPr lang="en-US" sz="2800" b="1" dirty="0">
                <a:solidFill>
                  <a:srgbClr val="404155"/>
                </a:solidFill>
                <a:ea typeface="Nobile" pitchFamily="34" charset="-122"/>
                <a:cs typeface="Nobile" pitchFamily="34" charset="-120"/>
              </a:rPr>
              <a:t>Assess the effectiveness</a:t>
            </a:r>
            <a:r>
              <a:rPr lang="en-US" sz="2800" dirty="0">
                <a:solidFill>
                  <a:srgbClr val="404155"/>
                </a:solidFill>
                <a:ea typeface="Nobile" pitchFamily="34" charset="-122"/>
                <a:cs typeface="Nobile" pitchFamily="34" charset="-120"/>
              </a:rPr>
              <a:t> of existing loyalty programs and retention initiatives in keeping customers engaged.</a:t>
            </a:r>
            <a:endParaRPr lang="en-US" sz="2800" dirty="0"/>
          </a:p>
        </p:txBody>
      </p:sp>
      <p:sp>
        <p:nvSpPr>
          <p:cNvPr id="6" name="Text 3"/>
          <p:cNvSpPr/>
          <p:nvPr/>
        </p:nvSpPr>
        <p:spPr>
          <a:xfrm>
            <a:off x="4620151" y="1483785"/>
            <a:ext cx="3936617" cy="547091"/>
          </a:xfrm>
          <a:prstGeom prst="rect">
            <a:avLst/>
          </a:prstGeom>
          <a:ln/>
        </p:spPr>
        <p:style>
          <a:lnRef idx="1">
            <a:schemeClr val="accent1"/>
          </a:lnRef>
          <a:fillRef idx="2">
            <a:schemeClr val="accent1"/>
          </a:fillRef>
          <a:effectRef idx="1">
            <a:schemeClr val="accent1"/>
          </a:effectRef>
          <a:fontRef idx="minor">
            <a:schemeClr val="dk1"/>
          </a:fontRef>
        </p:style>
        <p:txBody>
          <a:bodyPr wrap="none" lIns="0" tIns="0" rIns="0" bIns="0" rtlCol="0" anchor="t"/>
          <a:lstStyle/>
          <a:p>
            <a:pPr>
              <a:lnSpc>
                <a:spcPts val="2800"/>
              </a:lnSpc>
            </a:pPr>
            <a:r>
              <a:rPr lang="en-US" sz="2400" dirty="0">
                <a:solidFill>
                  <a:srgbClr val="1B1B27"/>
                </a:solidFill>
                <a:latin typeface="Corben" pitchFamily="34" charset="0"/>
              </a:rPr>
              <a:t>Provide Actionable Insights</a:t>
            </a:r>
          </a:p>
        </p:txBody>
      </p:sp>
      <p:sp>
        <p:nvSpPr>
          <p:cNvPr id="7" name="Text 4"/>
          <p:cNvSpPr/>
          <p:nvPr/>
        </p:nvSpPr>
        <p:spPr>
          <a:xfrm>
            <a:off x="4697844" y="2130671"/>
            <a:ext cx="3936617" cy="3399087"/>
          </a:xfrm>
          <a:prstGeom prst="rect">
            <a:avLst/>
          </a:prstGeom>
          <a:noFill/>
          <a:ln/>
        </p:spPr>
        <p:txBody>
          <a:bodyPr wrap="square" lIns="0" tIns="0" rIns="0" bIns="0" rtlCol="0" anchor="t"/>
          <a:lstStyle/>
          <a:p>
            <a:r>
              <a:rPr lang="en-US" sz="2800" dirty="0">
                <a:solidFill>
                  <a:srgbClr val="404155"/>
                </a:solidFill>
              </a:rPr>
              <a:t>Design practical retention strategies targeting high-risk customer profiles with data-driven recommendations.</a:t>
            </a:r>
          </a:p>
        </p:txBody>
      </p:sp>
      <p:sp>
        <p:nvSpPr>
          <p:cNvPr id="9" name="Text 5"/>
          <p:cNvSpPr/>
          <p:nvPr/>
        </p:nvSpPr>
        <p:spPr>
          <a:xfrm>
            <a:off x="9784694" y="1317215"/>
            <a:ext cx="4150043" cy="713661"/>
          </a:xfrm>
          <a:prstGeom prst="rect">
            <a:avLst/>
          </a:prstGeom>
          <a:ln/>
        </p:spPr>
        <p:style>
          <a:lnRef idx="1">
            <a:schemeClr val="accent1"/>
          </a:lnRef>
          <a:fillRef idx="2">
            <a:schemeClr val="accent1"/>
          </a:fillRef>
          <a:effectRef idx="1">
            <a:schemeClr val="accent1"/>
          </a:effectRef>
          <a:fontRef idx="minor">
            <a:schemeClr val="dk1"/>
          </a:fontRef>
        </p:style>
        <p:txBody>
          <a:bodyPr wrap="square" lIns="0" tIns="0" rIns="0" bIns="0" rtlCol="0" anchor="t"/>
          <a:lstStyle/>
          <a:p>
            <a:pPr marL="0" indent="0" algn="l">
              <a:lnSpc>
                <a:spcPts val="2800"/>
              </a:lnSpc>
              <a:buNone/>
            </a:pPr>
            <a:r>
              <a:rPr lang="en-US" sz="2400" dirty="0">
                <a:solidFill>
                  <a:srgbClr val="1B1B27"/>
                </a:solidFill>
                <a:latin typeface="Corben" pitchFamily="34" charset="0"/>
              </a:rPr>
              <a:t>Incorporate Sentiment Analysis</a:t>
            </a:r>
          </a:p>
        </p:txBody>
      </p:sp>
      <p:sp>
        <p:nvSpPr>
          <p:cNvPr id="10" name="Text 6"/>
          <p:cNvSpPr/>
          <p:nvPr/>
        </p:nvSpPr>
        <p:spPr>
          <a:xfrm>
            <a:off x="9784694" y="2253889"/>
            <a:ext cx="4383124" cy="2222062"/>
          </a:xfrm>
          <a:prstGeom prst="rect">
            <a:avLst/>
          </a:prstGeom>
          <a:noFill/>
          <a:ln/>
        </p:spPr>
        <p:txBody>
          <a:bodyPr wrap="square" lIns="0" tIns="0" rIns="0" bIns="0" rtlCol="0" anchor="t"/>
          <a:lstStyle/>
          <a:p>
            <a:pPr marL="0" indent="0" algn="l">
              <a:buNone/>
            </a:pPr>
            <a:r>
              <a:rPr lang="en-US" sz="2800" dirty="0">
                <a:solidFill>
                  <a:srgbClr val="404155"/>
                </a:solidFill>
              </a:rPr>
              <a:t>Leverage customer feedback through sentiment analysis to improve prediction accuracy and understand customer emotions.</a:t>
            </a:r>
          </a:p>
        </p:txBody>
      </p:sp>
      <p:pic>
        <p:nvPicPr>
          <p:cNvPr id="15" name="Picture 14">
            <a:extLst>
              <a:ext uri="{FF2B5EF4-FFF2-40B4-BE49-F238E27FC236}">
                <a16:creationId xmlns:a16="http://schemas.microsoft.com/office/drawing/2014/main" id="{172A5211-B028-32AA-1CC7-B5B8716E1B1A}"/>
              </a:ext>
            </a:extLst>
          </p:cNvPr>
          <p:cNvPicPr>
            <a:picLocks noChangeAspect="1"/>
          </p:cNvPicPr>
          <p:nvPr/>
        </p:nvPicPr>
        <p:blipFill>
          <a:blip r:embed="rId3"/>
          <a:stretch>
            <a:fillRect/>
          </a:stretch>
        </p:blipFill>
        <p:spPr>
          <a:xfrm>
            <a:off x="9880956" y="5151718"/>
            <a:ext cx="4610134" cy="3013286"/>
          </a:xfrm>
          <a:prstGeom prst="rect">
            <a:avLst/>
          </a:prstGeom>
          <a:effectLst>
            <a:softEdge rad="317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183905" y="-107577"/>
            <a:ext cx="4433495" cy="4953778"/>
          </a:xfrm>
          <a:prstGeom prst="rect">
            <a:avLst/>
          </a:prstGeom>
        </p:spPr>
      </p:pic>
      <p:sp>
        <p:nvSpPr>
          <p:cNvPr id="3" name="Text 0"/>
          <p:cNvSpPr/>
          <p:nvPr/>
        </p:nvSpPr>
        <p:spPr>
          <a:xfrm>
            <a:off x="793790" y="635318"/>
            <a:ext cx="4713684" cy="589121"/>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Corben" pitchFamily="34" charset="0"/>
                <a:ea typeface="Corben" pitchFamily="34" charset="-122"/>
                <a:cs typeface="Corben" pitchFamily="34" charset="-120"/>
              </a:rPr>
              <a:t>Data Source</a:t>
            </a:r>
            <a:endParaRPr lang="en-US" sz="3700" dirty="0"/>
          </a:p>
        </p:txBody>
      </p:sp>
      <p:sp>
        <p:nvSpPr>
          <p:cNvPr id="4" name="Shape 1"/>
          <p:cNvSpPr/>
          <p:nvPr/>
        </p:nvSpPr>
        <p:spPr>
          <a:xfrm>
            <a:off x="54834" y="1529366"/>
            <a:ext cx="8987566" cy="1433870"/>
          </a:xfrm>
          <a:prstGeom prst="roundRect">
            <a:avLst>
              <a:gd name="adj" fmla="val 5523"/>
            </a:avLst>
          </a:prstGeom>
          <a:solidFill>
            <a:srgbClr val="F9F9FF">
              <a:alpha val="95000"/>
            </a:srgbClr>
          </a:solidFill>
          <a:ln w="22860">
            <a:solidFill>
              <a:srgbClr val="B8BFDF"/>
            </a:solidFill>
            <a:prstDash val="solid"/>
          </a:ln>
        </p:spPr>
      </p:sp>
      <p:sp>
        <p:nvSpPr>
          <p:cNvPr id="5" name="Shape 2"/>
          <p:cNvSpPr/>
          <p:nvPr/>
        </p:nvSpPr>
        <p:spPr>
          <a:xfrm>
            <a:off x="101600" y="1552932"/>
            <a:ext cx="537882" cy="1388150"/>
          </a:xfrm>
          <a:prstGeom prst="roundRect">
            <a:avLst>
              <a:gd name="adj" fmla="val 6863"/>
            </a:avLst>
          </a:prstGeom>
          <a:solidFill>
            <a:srgbClr val="D2D9F9"/>
          </a:solidFill>
          <a:ln/>
        </p:spPr>
      </p:sp>
      <p:pic>
        <p:nvPicPr>
          <p:cNvPr id="6" name="Image 1" descr="preencoded.png"/>
          <p:cNvPicPr>
            <a:picLocks noChangeAspect="1"/>
          </p:cNvPicPr>
          <p:nvPr/>
        </p:nvPicPr>
        <p:blipFill>
          <a:blip r:embed="rId4"/>
          <a:stretch>
            <a:fillRect/>
          </a:stretch>
        </p:blipFill>
        <p:spPr>
          <a:xfrm>
            <a:off x="208383" y="1930269"/>
            <a:ext cx="282773" cy="353497"/>
          </a:xfrm>
          <a:prstGeom prst="rect">
            <a:avLst/>
          </a:prstGeom>
        </p:spPr>
      </p:pic>
      <p:sp>
        <p:nvSpPr>
          <p:cNvPr id="8" name="Text 4"/>
          <p:cNvSpPr/>
          <p:nvPr/>
        </p:nvSpPr>
        <p:spPr>
          <a:xfrm>
            <a:off x="663911" y="1964366"/>
            <a:ext cx="8194535" cy="981940"/>
          </a:xfrm>
          <a:prstGeom prst="rect">
            <a:avLst/>
          </a:prstGeom>
          <a:noFill/>
          <a:ln/>
        </p:spPr>
        <p:txBody>
          <a:bodyPr wrap="square" lIns="0" tIns="0" rIns="0" bIns="0" rtlCol="0" anchor="t"/>
          <a:lstStyle/>
          <a:p>
            <a:pPr marL="0" indent="0" algn="l">
              <a:buNone/>
            </a:pPr>
            <a:r>
              <a:rPr lang="en-US" sz="2000" dirty="0">
                <a:solidFill>
                  <a:srgbClr val="404155"/>
                </a:solidFill>
                <a:latin typeface="Nobile" pitchFamily="34" charset="0"/>
                <a:ea typeface="Nobile" pitchFamily="34" charset="-122"/>
                <a:cs typeface="Nobile" pitchFamily="34" charset="-120"/>
              </a:rPr>
              <a:t>The dataset is sourced from </a:t>
            </a:r>
            <a:r>
              <a:rPr lang="en-US" sz="2000" b="1" dirty="0">
                <a:solidFill>
                  <a:srgbClr val="404155"/>
                </a:solidFill>
                <a:latin typeface="Nobile" pitchFamily="34" charset="0"/>
                <a:ea typeface="Nobile" pitchFamily="34" charset="-122"/>
                <a:cs typeface="Nobile" pitchFamily="34" charset="-120"/>
              </a:rPr>
              <a:t>Hugging Face's Customer Churn Dataset;</a:t>
            </a:r>
            <a:r>
              <a:rPr lang="en-US" sz="2000" dirty="0">
                <a:solidFill>
                  <a:srgbClr val="404155"/>
                </a:solidFill>
                <a:latin typeface="Nobile" pitchFamily="34" charset="0"/>
                <a:ea typeface="Nobile" pitchFamily="34" charset="-122"/>
                <a:cs typeface="Nobile" pitchFamily="34" charset="-120"/>
              </a:rPr>
              <a:t> a comprehensive collection designed for churn prediction research.</a:t>
            </a:r>
            <a:endParaRPr lang="en-US" sz="2000" dirty="0"/>
          </a:p>
        </p:txBody>
      </p:sp>
      <p:sp>
        <p:nvSpPr>
          <p:cNvPr id="9" name="Shape 5"/>
          <p:cNvSpPr/>
          <p:nvPr/>
        </p:nvSpPr>
        <p:spPr>
          <a:xfrm>
            <a:off x="12999" y="3180265"/>
            <a:ext cx="8987566" cy="1433870"/>
          </a:xfrm>
          <a:prstGeom prst="roundRect">
            <a:avLst>
              <a:gd name="adj" fmla="val 5523"/>
            </a:avLst>
          </a:prstGeom>
          <a:solidFill>
            <a:srgbClr val="F9F9FF">
              <a:alpha val="95000"/>
            </a:srgbClr>
          </a:solidFill>
          <a:ln w="22860">
            <a:solidFill>
              <a:srgbClr val="B8BFDF"/>
            </a:solidFill>
            <a:prstDash val="solid"/>
          </a:ln>
        </p:spPr>
      </p:sp>
      <p:sp>
        <p:nvSpPr>
          <p:cNvPr id="10" name="Shape 6"/>
          <p:cNvSpPr/>
          <p:nvPr/>
        </p:nvSpPr>
        <p:spPr>
          <a:xfrm>
            <a:off x="101600" y="3175278"/>
            <a:ext cx="537882" cy="1388150"/>
          </a:xfrm>
          <a:prstGeom prst="roundRect">
            <a:avLst>
              <a:gd name="adj" fmla="val 6863"/>
            </a:avLst>
          </a:prstGeom>
          <a:solidFill>
            <a:srgbClr val="D2D9F9"/>
          </a:solidFill>
          <a:ln/>
        </p:spPr>
      </p:sp>
      <p:pic>
        <p:nvPicPr>
          <p:cNvPr id="11" name="Image 2" descr="preencoded.png"/>
          <p:cNvPicPr>
            <a:picLocks noChangeAspect="1"/>
          </p:cNvPicPr>
          <p:nvPr/>
        </p:nvPicPr>
        <p:blipFill>
          <a:blip r:embed="rId5"/>
          <a:stretch>
            <a:fillRect/>
          </a:stretch>
        </p:blipFill>
        <p:spPr>
          <a:xfrm>
            <a:off x="208383" y="3515856"/>
            <a:ext cx="282773" cy="353497"/>
          </a:xfrm>
          <a:prstGeom prst="rect">
            <a:avLst/>
          </a:prstGeom>
        </p:spPr>
      </p:pic>
      <p:sp>
        <p:nvSpPr>
          <p:cNvPr id="12" name="Text 7"/>
          <p:cNvSpPr/>
          <p:nvPr/>
        </p:nvSpPr>
        <p:spPr>
          <a:xfrm>
            <a:off x="662342" y="3219036"/>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Dataset Scale</a:t>
            </a:r>
            <a:endParaRPr lang="en-US" sz="1850" dirty="0"/>
          </a:p>
        </p:txBody>
      </p:sp>
      <p:sp>
        <p:nvSpPr>
          <p:cNvPr id="13" name="Text 8"/>
          <p:cNvSpPr/>
          <p:nvPr/>
        </p:nvSpPr>
        <p:spPr>
          <a:xfrm>
            <a:off x="662342" y="3748683"/>
            <a:ext cx="8338223" cy="603409"/>
          </a:xfrm>
          <a:prstGeom prst="rect">
            <a:avLst/>
          </a:prstGeom>
          <a:noFill/>
          <a:ln/>
        </p:spPr>
        <p:txBody>
          <a:bodyPr wrap="square" lIns="0" tIns="0" rIns="0" bIns="0" rtlCol="0" anchor="t"/>
          <a:lstStyle/>
          <a:p>
            <a:pPr marL="0" indent="0" algn="l">
              <a:lnSpc>
                <a:spcPts val="2350"/>
              </a:lnSpc>
              <a:buNone/>
            </a:pPr>
            <a:r>
              <a:rPr lang="en-US" sz="2000" dirty="0">
                <a:solidFill>
                  <a:srgbClr val="404155"/>
                </a:solidFill>
                <a:latin typeface="Nobile" pitchFamily="34" charset="0"/>
              </a:rPr>
              <a:t>Contains 36,992 customer records with 23 features in CSV format, providing substantial data for model training and validation.</a:t>
            </a:r>
          </a:p>
        </p:txBody>
      </p:sp>
      <p:sp>
        <p:nvSpPr>
          <p:cNvPr id="14" name="Text 9"/>
          <p:cNvSpPr/>
          <p:nvPr/>
        </p:nvSpPr>
        <p:spPr>
          <a:xfrm>
            <a:off x="4630685" y="4937723"/>
            <a:ext cx="2828211" cy="353378"/>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Data Composition</a:t>
            </a:r>
            <a:endParaRPr lang="en-US" sz="2200" dirty="0"/>
          </a:p>
        </p:txBody>
      </p:sp>
      <p:sp>
        <p:nvSpPr>
          <p:cNvPr id="15" name="Text 10"/>
          <p:cNvSpPr/>
          <p:nvPr/>
        </p:nvSpPr>
        <p:spPr>
          <a:xfrm>
            <a:off x="101599" y="5482352"/>
            <a:ext cx="14391341" cy="2111931"/>
          </a:xfrm>
          <a:prstGeom prst="rect">
            <a:avLst/>
          </a:prstGeom>
          <a:noFill/>
          <a:ln/>
        </p:spPr>
        <p:txBody>
          <a:bodyPr wrap="square" lIns="0" tIns="0" rIns="0" bIns="0" rtlCol="0" anchor="t"/>
          <a:lstStyle/>
          <a:p>
            <a:pPr marL="0" indent="0" algn="l">
              <a:buNone/>
            </a:pPr>
            <a:r>
              <a:rPr lang="en-US" sz="2000" dirty="0">
                <a:solidFill>
                  <a:srgbClr val="404155"/>
                </a:solidFill>
                <a:ea typeface="Nobile" pitchFamily="34" charset="-122"/>
                <a:cs typeface="Nobile" pitchFamily="34" charset="-120"/>
              </a:rPr>
              <a:t>The dataset combines both </a:t>
            </a:r>
            <a:r>
              <a:rPr lang="en-US" sz="2000" b="1" dirty="0">
                <a:solidFill>
                  <a:srgbClr val="404155"/>
                </a:solidFill>
                <a:ea typeface="Nobile" pitchFamily="34" charset="-122"/>
                <a:cs typeface="Nobile" pitchFamily="34" charset="-120"/>
              </a:rPr>
              <a:t>structured and unstructured data</a:t>
            </a:r>
            <a:r>
              <a:rPr lang="en-US" sz="2000" dirty="0">
                <a:solidFill>
                  <a:srgbClr val="404155"/>
                </a:solidFill>
                <a:ea typeface="Nobile" pitchFamily="34" charset="-122"/>
                <a:cs typeface="Nobile" pitchFamily="34" charset="-120"/>
              </a:rPr>
              <a:t>, covering multiple dimensions of customer information. It includes customer demographics such as age, gender, and region; subscription details like membership category and internet option; behavioral indicators including average time spent and days since last login; and customer interactions such as complaints, feedback, and churn risk scores. This rich blend of attributes provides a strong foundation for applying both classical machine learning models and advanced analytics techniques</a:t>
            </a:r>
            <a:r>
              <a:rPr lang="en-US" sz="1450" dirty="0">
                <a:solidFill>
                  <a:srgbClr val="404155"/>
                </a:solidFill>
                <a:latin typeface="Nobile" pitchFamily="34" charset="0"/>
                <a:ea typeface="Nobile" pitchFamily="34" charset="-122"/>
                <a:cs typeface="Nobile" pitchFamily="34" charset="-120"/>
              </a:rPr>
              <a:t>.</a:t>
            </a:r>
            <a:endParaRPr lang="en-US" sz="1450" dirty="0"/>
          </a:p>
        </p:txBody>
      </p:sp>
      <p:sp>
        <p:nvSpPr>
          <p:cNvPr id="16" name="Text 7">
            <a:extLst>
              <a:ext uri="{FF2B5EF4-FFF2-40B4-BE49-F238E27FC236}">
                <a16:creationId xmlns:a16="http://schemas.microsoft.com/office/drawing/2014/main" id="{64F382E2-45CE-7C90-EF63-8D48C889A590}"/>
              </a:ext>
            </a:extLst>
          </p:cNvPr>
          <p:cNvSpPr/>
          <p:nvPr/>
        </p:nvSpPr>
        <p:spPr>
          <a:xfrm>
            <a:off x="717176" y="1538233"/>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Dataset source </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67420"/>
            <a:ext cx="9634895"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(Target Distribution)</a:t>
            </a:r>
            <a:endParaRPr lang="en-US" sz="3900" dirty="0"/>
          </a:p>
        </p:txBody>
      </p:sp>
      <p:pic>
        <p:nvPicPr>
          <p:cNvPr id="3" name="Image 0" descr="preencoded.png"/>
          <p:cNvPicPr>
            <a:picLocks noChangeAspect="1"/>
          </p:cNvPicPr>
          <p:nvPr/>
        </p:nvPicPr>
        <p:blipFill>
          <a:blip r:embed="rId3"/>
          <a:stretch>
            <a:fillRect/>
          </a:stretch>
        </p:blipFill>
        <p:spPr>
          <a:xfrm>
            <a:off x="793790" y="2408396"/>
            <a:ext cx="5602962" cy="4330422"/>
          </a:xfrm>
          <a:prstGeom prst="rect">
            <a:avLst/>
          </a:prstGeom>
        </p:spPr>
      </p:pic>
      <p:sp>
        <p:nvSpPr>
          <p:cNvPr id="4" name="Text 1"/>
          <p:cNvSpPr/>
          <p:nvPr/>
        </p:nvSpPr>
        <p:spPr>
          <a:xfrm>
            <a:off x="6888480" y="2383512"/>
            <a:ext cx="3258622"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Target Variable Balance</a:t>
            </a:r>
            <a:endParaRPr lang="en-US" sz="2300" dirty="0"/>
          </a:p>
        </p:txBody>
      </p:sp>
      <p:sp>
        <p:nvSpPr>
          <p:cNvPr id="5" name="Text 2"/>
          <p:cNvSpPr/>
          <p:nvPr/>
        </p:nvSpPr>
        <p:spPr>
          <a:xfrm>
            <a:off x="6502400" y="2953941"/>
            <a:ext cx="8128000" cy="952619"/>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latin typeface="Nobile" pitchFamily="34" charset="0"/>
                <a:ea typeface="Nobile" pitchFamily="34" charset="-122"/>
                <a:cs typeface="Nobile" pitchFamily="34" charset="-120"/>
              </a:rPr>
              <a:t>The visualization reveals the distribution of customers across churn risk categories, providing critical insight into the overall customer base health.</a:t>
            </a:r>
            <a:endParaRPr lang="en-US" sz="2000" dirty="0"/>
          </a:p>
        </p:txBody>
      </p:sp>
      <p:sp>
        <p:nvSpPr>
          <p:cNvPr id="6" name="Text 3"/>
          <p:cNvSpPr/>
          <p:nvPr/>
        </p:nvSpPr>
        <p:spPr>
          <a:xfrm>
            <a:off x="6888480" y="4228981"/>
            <a:ext cx="3353753"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1</a:t>
            </a:r>
            <a:endParaRPr lang="en-US" sz="5150" dirty="0"/>
          </a:p>
        </p:txBody>
      </p:sp>
      <p:sp>
        <p:nvSpPr>
          <p:cNvPr id="7" name="Text 4"/>
          <p:cNvSpPr/>
          <p:nvPr/>
        </p:nvSpPr>
        <p:spPr>
          <a:xfrm>
            <a:off x="7324844" y="513195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At Risk</a:t>
            </a:r>
            <a:endParaRPr lang="en-US" sz="1950" dirty="0"/>
          </a:p>
        </p:txBody>
      </p:sp>
      <p:sp>
        <p:nvSpPr>
          <p:cNvPr id="8" name="Text 5"/>
          <p:cNvSpPr/>
          <p:nvPr/>
        </p:nvSpPr>
        <p:spPr>
          <a:xfrm>
            <a:off x="6888480" y="5640467"/>
            <a:ext cx="3353753"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Customers likely to churn</a:t>
            </a:r>
            <a:endParaRPr lang="en-US" sz="1550" dirty="0"/>
          </a:p>
        </p:txBody>
      </p:sp>
      <p:sp>
        <p:nvSpPr>
          <p:cNvPr id="9" name="Text 6"/>
          <p:cNvSpPr/>
          <p:nvPr/>
        </p:nvSpPr>
        <p:spPr>
          <a:xfrm>
            <a:off x="10490240" y="4228981"/>
            <a:ext cx="3353872"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0</a:t>
            </a:r>
            <a:endParaRPr lang="en-US" sz="5150" dirty="0"/>
          </a:p>
        </p:txBody>
      </p:sp>
      <p:sp>
        <p:nvSpPr>
          <p:cNvPr id="10" name="Text 7"/>
          <p:cNvSpPr/>
          <p:nvPr/>
        </p:nvSpPr>
        <p:spPr>
          <a:xfrm>
            <a:off x="10926723" y="513195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Stable</a:t>
            </a:r>
            <a:endParaRPr lang="en-US" sz="1950" dirty="0"/>
          </a:p>
        </p:txBody>
      </p:sp>
      <p:sp>
        <p:nvSpPr>
          <p:cNvPr id="11" name="Text 8"/>
          <p:cNvSpPr/>
          <p:nvPr/>
        </p:nvSpPr>
        <p:spPr>
          <a:xfrm>
            <a:off x="10490240" y="5640467"/>
            <a:ext cx="3353872"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Customers likely to stay</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962382" y="435542"/>
            <a:ext cx="9973508" cy="527090"/>
          </a:xfrm>
          <a:prstGeom prst="rect">
            <a:avLst/>
          </a:prstGeom>
          <a:noFill/>
          <a:ln/>
        </p:spPr>
        <p:txBody>
          <a:bodyPr wrap="none" lIns="0" tIns="0" rIns="0" bIns="0" rtlCol="0" anchor="t"/>
          <a:lstStyle/>
          <a:p>
            <a:pPr marL="0" indent="0" algn="l">
              <a:lnSpc>
                <a:spcPts val="4150"/>
              </a:lnSpc>
              <a:buNone/>
            </a:pPr>
            <a:r>
              <a:rPr lang="en-US" sz="3300" dirty="0">
                <a:solidFill>
                  <a:srgbClr val="1B1B27"/>
                </a:solidFill>
                <a:latin typeface="Corben" pitchFamily="34" charset="0"/>
                <a:ea typeface="Corben" pitchFamily="34" charset="-122"/>
                <a:cs typeface="Corben" pitchFamily="34" charset="-120"/>
              </a:rPr>
              <a:t>Data Understanding (Target Distribution)… cont…</a:t>
            </a:r>
            <a:endParaRPr lang="en-US" sz="3300" dirty="0"/>
          </a:p>
        </p:txBody>
      </p:sp>
      <p:sp>
        <p:nvSpPr>
          <p:cNvPr id="4" name="Shape 1"/>
          <p:cNvSpPr/>
          <p:nvPr/>
        </p:nvSpPr>
        <p:spPr>
          <a:xfrm>
            <a:off x="327625" y="1528158"/>
            <a:ext cx="13675246" cy="1928226"/>
          </a:xfrm>
          <a:prstGeom prst="roundRect">
            <a:avLst>
              <a:gd name="adj" fmla="val 4815"/>
            </a:avLst>
          </a:prstGeom>
          <a:solidFill>
            <a:srgbClr val="BBC6F7"/>
          </a:solidFill>
          <a:ln/>
        </p:spPr>
      </p:sp>
      <p:pic>
        <p:nvPicPr>
          <p:cNvPr id="5" name="Image 1" descr="preencoded.png"/>
          <p:cNvPicPr>
            <a:picLocks noChangeAspect="1"/>
          </p:cNvPicPr>
          <p:nvPr/>
        </p:nvPicPr>
        <p:blipFill>
          <a:blip r:embed="rId3"/>
          <a:stretch>
            <a:fillRect/>
          </a:stretch>
        </p:blipFill>
        <p:spPr>
          <a:xfrm>
            <a:off x="742010" y="1656290"/>
            <a:ext cx="316230" cy="253008"/>
          </a:xfrm>
          <a:prstGeom prst="rect">
            <a:avLst/>
          </a:prstGeom>
        </p:spPr>
      </p:pic>
      <p:sp>
        <p:nvSpPr>
          <p:cNvPr id="6" name="Text 2"/>
          <p:cNvSpPr/>
          <p:nvPr/>
        </p:nvSpPr>
        <p:spPr>
          <a:xfrm>
            <a:off x="1472624" y="1656290"/>
            <a:ext cx="4476512" cy="316230"/>
          </a:xfrm>
          <a:prstGeom prst="rect">
            <a:avLst/>
          </a:prstGeom>
          <a:noFill/>
          <a:ln/>
        </p:spPr>
        <p:txBody>
          <a:bodyPr wrap="none" lIns="0" tIns="0" rIns="0" bIns="0" rtlCol="0" anchor="t"/>
          <a:lstStyle/>
          <a:p>
            <a:pPr marL="0" indent="0" algn="l">
              <a:lnSpc>
                <a:spcPts val="2450"/>
              </a:lnSpc>
              <a:buNone/>
            </a:pPr>
            <a:r>
              <a:rPr lang="en-US" sz="1950" dirty="0">
                <a:solidFill>
                  <a:srgbClr val="000000"/>
                </a:solidFill>
                <a:latin typeface="Corben" pitchFamily="34" charset="0"/>
                <a:ea typeface="Corben" pitchFamily="34" charset="-122"/>
                <a:cs typeface="Corben" pitchFamily="34" charset="-120"/>
              </a:rPr>
              <a:t>Key Finding: Churn Risk Distribution</a:t>
            </a:r>
            <a:endParaRPr lang="en-US" sz="1950" dirty="0"/>
          </a:p>
        </p:txBody>
      </p:sp>
      <p:sp>
        <p:nvSpPr>
          <p:cNvPr id="7" name="Text 3"/>
          <p:cNvSpPr/>
          <p:nvPr/>
        </p:nvSpPr>
        <p:spPr>
          <a:xfrm>
            <a:off x="585694" y="2222356"/>
            <a:ext cx="13250915" cy="969079"/>
          </a:xfrm>
          <a:prstGeom prst="rect">
            <a:avLst/>
          </a:prstGeom>
          <a:noFill/>
          <a:ln/>
        </p:spPr>
        <p:txBody>
          <a:bodyPr wrap="square" lIns="0" tIns="0" rIns="0" bIns="0" rtlCol="0" anchor="t"/>
          <a:lstStyle/>
          <a:p>
            <a:pPr marL="0" indent="0" algn="l">
              <a:buNone/>
            </a:pPr>
            <a:r>
              <a:rPr lang="en-US" dirty="0">
                <a:solidFill>
                  <a:srgbClr val="000000"/>
                </a:solidFill>
                <a:latin typeface="Nobile" pitchFamily="34" charset="0"/>
                <a:ea typeface="Nobile" pitchFamily="34" charset="-122"/>
                <a:cs typeface="Nobile" pitchFamily="34" charset="-120"/>
              </a:rPr>
              <a:t>The analysis of the churn risk distribution shows that customers in </a:t>
            </a:r>
            <a:r>
              <a:rPr lang="en-US" b="1" dirty="0">
                <a:solidFill>
                  <a:srgbClr val="000000"/>
                </a:solidFill>
                <a:latin typeface="Nobile" pitchFamily="34" charset="0"/>
                <a:ea typeface="Nobile" pitchFamily="34" charset="-122"/>
                <a:cs typeface="Nobile" pitchFamily="34" charset="-120"/>
              </a:rPr>
              <a:t>category 1</a:t>
            </a:r>
            <a:r>
              <a:rPr lang="en-US" dirty="0">
                <a:solidFill>
                  <a:srgbClr val="000000"/>
                </a:solidFill>
                <a:latin typeface="Nobile" pitchFamily="34" charset="0"/>
                <a:ea typeface="Nobile" pitchFamily="34" charset="-122"/>
                <a:cs typeface="Nobile" pitchFamily="34" charset="-120"/>
              </a:rPr>
              <a:t>, representing those at risk of leaving, slightly outnumber those in </a:t>
            </a:r>
            <a:r>
              <a:rPr lang="en-US" b="1" dirty="0">
                <a:solidFill>
                  <a:srgbClr val="000000"/>
                </a:solidFill>
                <a:latin typeface="Nobile" pitchFamily="34" charset="0"/>
                <a:ea typeface="Nobile" pitchFamily="34" charset="-122"/>
                <a:cs typeface="Nobile" pitchFamily="34" charset="-120"/>
              </a:rPr>
              <a:t>category 0</a:t>
            </a:r>
            <a:r>
              <a:rPr lang="en-US" dirty="0">
                <a:solidFill>
                  <a:srgbClr val="000000"/>
                </a:solidFill>
                <a:latin typeface="Nobile" pitchFamily="34" charset="0"/>
                <a:ea typeface="Nobile" pitchFamily="34" charset="-122"/>
                <a:cs typeface="Nobile" pitchFamily="34" charset="-120"/>
              </a:rPr>
              <a:t>, who are not at risk. This finding implies that more customers are vulnerable to churning than those likely to remain loyal.</a:t>
            </a:r>
            <a:endParaRPr lang="en-US" dirty="0"/>
          </a:p>
        </p:txBody>
      </p:sp>
      <p:sp>
        <p:nvSpPr>
          <p:cNvPr id="8" name="Text 4"/>
          <p:cNvSpPr/>
          <p:nvPr/>
        </p:nvSpPr>
        <p:spPr>
          <a:xfrm>
            <a:off x="285789" y="3834146"/>
            <a:ext cx="4166681" cy="467743"/>
          </a:xfrm>
          <a:prstGeom prst="rect">
            <a:avLst/>
          </a:prstGeom>
          <a:noFill/>
          <a:ln/>
        </p:spPr>
        <p:txBody>
          <a:bodyPr wrap="none" lIns="0" tIns="0" rIns="0" bIns="0" rtlCol="0" anchor="t"/>
          <a:lstStyle/>
          <a:p>
            <a:pPr marL="0" indent="0" algn="l">
              <a:lnSpc>
                <a:spcPts val="2450"/>
              </a:lnSpc>
              <a:buNone/>
            </a:pPr>
            <a:r>
              <a:rPr lang="en-US" sz="2400" dirty="0">
                <a:solidFill>
                  <a:srgbClr val="1B1B27"/>
                </a:solidFill>
                <a:latin typeface="Corben" pitchFamily="34" charset="0"/>
                <a:ea typeface="Corben" pitchFamily="34" charset="-122"/>
                <a:cs typeface="Corben" pitchFamily="34" charset="-120"/>
              </a:rPr>
              <a:t>Business Implications</a:t>
            </a:r>
            <a:endParaRPr lang="en-US" sz="2400" dirty="0"/>
          </a:p>
        </p:txBody>
      </p:sp>
      <p:sp>
        <p:nvSpPr>
          <p:cNvPr id="9" name="Shape 5"/>
          <p:cNvSpPr/>
          <p:nvPr/>
        </p:nvSpPr>
        <p:spPr>
          <a:xfrm>
            <a:off x="285790" y="4420076"/>
            <a:ext cx="4235172" cy="2738200"/>
          </a:xfrm>
          <a:prstGeom prst="roundRect">
            <a:avLst>
              <a:gd name="adj" fmla="val 3878"/>
            </a:avLst>
          </a:prstGeom>
          <a:solidFill>
            <a:srgbClr val="F9F9FF">
              <a:alpha val="95000"/>
            </a:srgbClr>
          </a:solidFill>
          <a:ln w="22860">
            <a:solidFill>
              <a:srgbClr val="B8BFDF"/>
            </a:solidFill>
            <a:prstDash val="solid"/>
          </a:ln>
        </p:spPr>
      </p:sp>
      <p:sp>
        <p:nvSpPr>
          <p:cNvPr id="10" name="Text 6"/>
          <p:cNvSpPr/>
          <p:nvPr/>
        </p:nvSpPr>
        <p:spPr>
          <a:xfrm>
            <a:off x="418266" y="4445378"/>
            <a:ext cx="2108716" cy="263485"/>
          </a:xfrm>
          <a:prstGeom prst="rect">
            <a:avLst/>
          </a:prstGeom>
          <a:noFill/>
          <a:ln/>
        </p:spPr>
        <p:txBody>
          <a:bodyPr wrap="none" lIns="0" tIns="0" rIns="0" bIns="0" rtlCol="0" anchor="t"/>
          <a:lstStyle/>
          <a:p>
            <a:pPr marL="0" indent="0" algn="l">
              <a:lnSpc>
                <a:spcPts val="2050"/>
              </a:lnSpc>
              <a:buNone/>
            </a:pPr>
            <a:r>
              <a:rPr lang="en-US" dirty="0">
                <a:solidFill>
                  <a:srgbClr val="404155"/>
                </a:solidFill>
                <a:latin typeface="Corben" pitchFamily="34" charset="0"/>
                <a:ea typeface="Corben" pitchFamily="34" charset="-122"/>
                <a:cs typeface="Corben" pitchFamily="34" charset="-120"/>
              </a:rPr>
              <a:t>Revenue Risk</a:t>
            </a:r>
            <a:endParaRPr lang="en-US" dirty="0"/>
          </a:p>
        </p:txBody>
      </p:sp>
      <p:sp>
        <p:nvSpPr>
          <p:cNvPr id="11" name="Text 7"/>
          <p:cNvSpPr/>
          <p:nvPr/>
        </p:nvSpPr>
        <p:spPr>
          <a:xfrm>
            <a:off x="376430" y="5011555"/>
            <a:ext cx="3962487" cy="1879316"/>
          </a:xfrm>
          <a:prstGeom prst="rect">
            <a:avLst/>
          </a:prstGeom>
          <a:noFill/>
          <a:ln/>
        </p:spPr>
        <p:txBody>
          <a:bodyPr wrap="square" lIns="0" tIns="0" rIns="0" bIns="0" rtlCol="0" anchor="t"/>
          <a:lstStyle/>
          <a:p>
            <a:pPr marL="0" indent="0" algn="l">
              <a:lnSpc>
                <a:spcPct val="150000"/>
              </a:lnSpc>
              <a:buNone/>
            </a:pPr>
            <a:r>
              <a:rPr lang="en-US" dirty="0">
                <a:solidFill>
                  <a:srgbClr val="404155"/>
                </a:solidFill>
                <a:latin typeface="Nobile" pitchFamily="34" charset="0"/>
                <a:ea typeface="Nobile" pitchFamily="34" charset="-122"/>
                <a:cs typeface="Nobile" pitchFamily="34" charset="-120"/>
              </a:rPr>
              <a:t>The potential revenue loss from at-risk customers could be significant, threatening long-term business sustainability and growth prospects</a:t>
            </a:r>
            <a:r>
              <a:rPr lang="en-US" sz="1300" dirty="0">
                <a:solidFill>
                  <a:srgbClr val="404155"/>
                </a:solidFill>
                <a:latin typeface="Nobile" pitchFamily="34" charset="0"/>
                <a:ea typeface="Nobile" pitchFamily="34" charset="-122"/>
                <a:cs typeface="Nobile" pitchFamily="34" charset="-120"/>
              </a:rPr>
              <a:t>.</a:t>
            </a:r>
            <a:endParaRPr lang="en-US" sz="1300" dirty="0"/>
          </a:p>
        </p:txBody>
      </p:sp>
      <p:sp>
        <p:nvSpPr>
          <p:cNvPr id="12" name="Shape 8"/>
          <p:cNvSpPr/>
          <p:nvPr/>
        </p:nvSpPr>
        <p:spPr>
          <a:xfrm>
            <a:off x="4611602" y="4397881"/>
            <a:ext cx="4235172" cy="2793524"/>
          </a:xfrm>
          <a:prstGeom prst="roundRect">
            <a:avLst>
              <a:gd name="adj" fmla="val 3878"/>
            </a:avLst>
          </a:prstGeom>
          <a:solidFill>
            <a:srgbClr val="F9F9FF">
              <a:alpha val="95000"/>
            </a:srgbClr>
          </a:solidFill>
          <a:ln w="22860">
            <a:solidFill>
              <a:srgbClr val="B8BFDF"/>
            </a:solidFill>
            <a:prstDash val="solid"/>
          </a:ln>
        </p:spPr>
      </p:sp>
      <p:sp>
        <p:nvSpPr>
          <p:cNvPr id="13" name="Text 9"/>
          <p:cNvSpPr/>
          <p:nvPr/>
        </p:nvSpPr>
        <p:spPr>
          <a:xfrm>
            <a:off x="4894778" y="4508626"/>
            <a:ext cx="2108716" cy="263485"/>
          </a:xfrm>
          <a:prstGeom prst="rect">
            <a:avLst/>
          </a:prstGeom>
          <a:noFill/>
          <a:ln/>
        </p:spPr>
        <p:txBody>
          <a:bodyPr wrap="none" lIns="0" tIns="0" rIns="0" bIns="0" rtlCol="0" anchor="t"/>
          <a:lstStyle/>
          <a:p>
            <a:pPr>
              <a:lnSpc>
                <a:spcPts val="2050"/>
              </a:lnSpc>
            </a:pPr>
            <a:r>
              <a:rPr lang="en-US" dirty="0">
                <a:solidFill>
                  <a:srgbClr val="404155"/>
                </a:solidFill>
                <a:latin typeface="Corben" pitchFamily="34" charset="0"/>
              </a:rPr>
              <a:t>Strategic Priority</a:t>
            </a:r>
          </a:p>
        </p:txBody>
      </p:sp>
      <p:sp>
        <p:nvSpPr>
          <p:cNvPr id="14" name="Text 10"/>
          <p:cNvSpPr/>
          <p:nvPr/>
        </p:nvSpPr>
        <p:spPr>
          <a:xfrm>
            <a:off x="4822030" y="4942541"/>
            <a:ext cx="3852267" cy="2157505"/>
          </a:xfrm>
          <a:prstGeom prst="rect">
            <a:avLst/>
          </a:prstGeom>
          <a:noFill/>
          <a:ln/>
        </p:spPr>
        <p:txBody>
          <a:bodyPr wrap="square" lIns="0" tIns="0" rIns="0" bIns="0" rtlCol="0" anchor="t"/>
          <a:lstStyle/>
          <a:p>
            <a:pPr marL="0" indent="0" algn="l">
              <a:lnSpc>
                <a:spcPct val="150000"/>
              </a:lnSpc>
              <a:buNone/>
            </a:pPr>
            <a:r>
              <a:rPr lang="en-US" dirty="0">
                <a:solidFill>
                  <a:srgbClr val="404155"/>
                </a:solidFill>
                <a:latin typeface="Nobile" pitchFamily="34" charset="0"/>
              </a:rPr>
              <a:t>This highlights the urgency of implementing proactive churn management strategies to address the imbalanced risk profile.</a:t>
            </a:r>
          </a:p>
        </p:txBody>
      </p:sp>
      <p:sp>
        <p:nvSpPr>
          <p:cNvPr id="15" name="Shape 11"/>
          <p:cNvSpPr/>
          <p:nvPr/>
        </p:nvSpPr>
        <p:spPr>
          <a:xfrm>
            <a:off x="8975366" y="4364014"/>
            <a:ext cx="4235291" cy="2849585"/>
          </a:xfrm>
          <a:prstGeom prst="roundRect">
            <a:avLst>
              <a:gd name="adj" fmla="val 3878"/>
            </a:avLst>
          </a:prstGeom>
          <a:solidFill>
            <a:srgbClr val="F9F9FF">
              <a:alpha val="95000"/>
            </a:srgbClr>
          </a:solidFill>
          <a:ln w="22860">
            <a:solidFill>
              <a:srgbClr val="B8BFDF"/>
            </a:solidFill>
            <a:prstDash val="solid"/>
          </a:ln>
        </p:spPr>
      </p:sp>
      <p:sp>
        <p:nvSpPr>
          <p:cNvPr id="16" name="Text 12"/>
          <p:cNvSpPr/>
          <p:nvPr/>
        </p:nvSpPr>
        <p:spPr>
          <a:xfrm>
            <a:off x="9129950" y="4420076"/>
            <a:ext cx="2108716" cy="263485"/>
          </a:xfrm>
          <a:prstGeom prst="rect">
            <a:avLst/>
          </a:prstGeom>
          <a:noFill/>
          <a:ln/>
        </p:spPr>
        <p:txBody>
          <a:bodyPr wrap="none" lIns="0" tIns="0" rIns="0" bIns="0" rtlCol="0" anchor="t"/>
          <a:lstStyle/>
          <a:p>
            <a:pPr marL="0" indent="0" algn="l">
              <a:lnSpc>
                <a:spcPts val="2050"/>
              </a:lnSpc>
              <a:buNone/>
            </a:pPr>
            <a:r>
              <a:rPr lang="en-US" dirty="0">
                <a:solidFill>
                  <a:srgbClr val="404155"/>
                </a:solidFill>
                <a:latin typeface="Corben" pitchFamily="34" charset="0"/>
              </a:rPr>
              <a:t>Retention Focus</a:t>
            </a:r>
          </a:p>
        </p:txBody>
      </p:sp>
      <p:sp>
        <p:nvSpPr>
          <p:cNvPr id="17" name="Text 13"/>
          <p:cNvSpPr/>
          <p:nvPr/>
        </p:nvSpPr>
        <p:spPr>
          <a:xfrm>
            <a:off x="9166818" y="4942540"/>
            <a:ext cx="3852386" cy="2061883"/>
          </a:xfrm>
          <a:prstGeom prst="rect">
            <a:avLst/>
          </a:prstGeom>
          <a:noFill/>
          <a:ln/>
        </p:spPr>
        <p:txBody>
          <a:bodyPr wrap="square" lIns="0" tIns="0" rIns="0" bIns="0" rtlCol="0" anchor="t"/>
          <a:lstStyle/>
          <a:p>
            <a:pPr>
              <a:lnSpc>
                <a:spcPct val="150000"/>
              </a:lnSpc>
            </a:pPr>
            <a:r>
              <a:rPr lang="en-US" dirty="0">
                <a:solidFill>
                  <a:srgbClr val="404155"/>
                </a:solidFill>
                <a:latin typeface="Nobile" pitchFamily="34" charset="0"/>
              </a:rPr>
              <a:t>Prioritizing retention efforts toward category 1 customers is critical to sustaining profitability and strengthening overall customer loyalty.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2267</Words>
  <Application>Microsoft Office PowerPoint</Application>
  <PresentationFormat>Custom</PresentationFormat>
  <Paragraphs>239</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 Display</vt:lpstr>
      <vt:lpstr>Arial</vt:lpstr>
      <vt:lpstr>Corben</vt:lpstr>
      <vt:lpstr>Corben Light</vt:lpstr>
      <vt:lpstr>Nobile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Mwirigi Kaburu</cp:lastModifiedBy>
  <cp:revision>9</cp:revision>
  <dcterms:created xsi:type="dcterms:W3CDTF">2025-10-04T03:49:59Z</dcterms:created>
  <dcterms:modified xsi:type="dcterms:W3CDTF">2025-10-04T05:56:33Z</dcterms:modified>
</cp:coreProperties>
</file>